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2_0.xml" ContentType="application/vnd.ms-powerpoint.comments+xml"/>
  <Override PartName="/ppt/comments/modernComment_134_FFA3BA1.xml" ContentType="application/vnd.ms-powerpoint.comments+xml"/>
  <Override PartName="/ppt/comments/modernComment_13B_7C0F7444.xml" ContentType="application/vnd.ms-powerpoint.comments+xml"/>
  <Override PartName="/ppt/comments/modernComment_13D_6E54D6B8.xml" ContentType="application/vnd.ms-powerpoint.comments+xml"/>
  <Override PartName="/ppt/comments/modernComment_139_E61D6C8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14" r:id="rId4"/>
    <p:sldId id="258" r:id="rId5"/>
    <p:sldId id="308" r:id="rId6"/>
    <p:sldId id="315" r:id="rId7"/>
    <p:sldId id="317" r:id="rId8"/>
    <p:sldId id="259" r:id="rId9"/>
    <p:sldId id="260" r:id="rId10"/>
    <p:sldId id="299" r:id="rId11"/>
    <p:sldId id="278" r:id="rId12"/>
    <p:sldId id="279" r:id="rId13"/>
    <p:sldId id="280" r:id="rId14"/>
    <p:sldId id="281" r:id="rId15"/>
    <p:sldId id="282" r:id="rId16"/>
    <p:sldId id="310" r:id="rId17"/>
    <p:sldId id="283" r:id="rId18"/>
    <p:sldId id="284" r:id="rId19"/>
    <p:sldId id="295" r:id="rId20"/>
    <p:sldId id="296" r:id="rId21"/>
    <p:sldId id="297" r:id="rId22"/>
    <p:sldId id="298" r:id="rId23"/>
    <p:sldId id="311" r:id="rId24"/>
    <p:sldId id="287" r:id="rId25"/>
    <p:sldId id="306" r:id="rId26"/>
    <p:sldId id="267" r:id="rId27"/>
    <p:sldId id="274" r:id="rId28"/>
    <p:sldId id="312" r:id="rId29"/>
    <p:sldId id="307" r:id="rId30"/>
    <p:sldId id="303" r:id="rId31"/>
    <p:sldId id="313" r:id="rId32"/>
    <p:sldId id="304" r:id="rId33"/>
    <p:sldId id="305" r:id="rId34"/>
  </p:sldIdLst>
  <p:sldSz cx="18288000" cy="10287000"/>
  <p:notesSz cx="6858000" cy="9144000"/>
  <p:embeddedFontLst>
    <p:embeddedFont>
      <p:font typeface="Pretendard Black" panose="020B0600000101010101" charset="-127"/>
      <p:bold r:id="rId35"/>
    </p:embeddedFont>
    <p:embeddedFont>
      <p:font typeface="Pretendard ExtraBold" panose="020B0600000101010101" charset="-127"/>
      <p:bold r:id="rId36"/>
    </p:embeddedFont>
    <p:embeddedFont>
      <p:font typeface="Pretendard Regular" panose="020B0600000101010101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39369E-A674-56FA-AD86-EFEEF81D7550}" name="유나 손" initials="유손" userId="3234920d2cca98d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EB9"/>
    <a:srgbClr val="C4AC88"/>
    <a:srgbClr val="FFFFFF"/>
    <a:srgbClr val="D0EBA5"/>
    <a:srgbClr val="B4A997"/>
    <a:srgbClr val="9F7305"/>
    <a:srgbClr val="EFE7D9"/>
    <a:srgbClr val="EFEBE4"/>
    <a:srgbClr val="F7F5F0"/>
    <a:srgbClr val="D8C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ED747-DDE1-4C20-8016-4C337BD81B97}" v="7" dt="2024-12-23T07:06:2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3" d="100"/>
          <a:sy n="53" d="100"/>
        </p:scale>
        <p:origin x="106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나 손" userId="3234920d2cca98da" providerId="LiveId" clId="{9BAED747-DDE1-4C20-8016-4C337BD81B97}"/>
    <pc:docChg chg="undo custSel addSld delSld modSld">
      <pc:chgData name="유나 손" userId="3234920d2cca98da" providerId="LiveId" clId="{9BAED747-DDE1-4C20-8016-4C337BD81B97}" dt="2024-12-23T07:06:32.092" v="63" actId="1076"/>
      <pc:docMkLst>
        <pc:docMk/>
      </pc:docMkLst>
      <pc:sldChg chg="addSp delSp modSp mod">
        <pc:chgData name="유나 손" userId="3234920d2cca98da" providerId="LiveId" clId="{9BAED747-DDE1-4C20-8016-4C337BD81B97}" dt="2024-12-23T07:06:23.417" v="60" actId="21"/>
        <pc:sldMkLst>
          <pc:docMk/>
          <pc:sldMk cId="1989594046" sldId="295"/>
        </pc:sldMkLst>
        <pc:spChg chg="add del mod">
          <ac:chgData name="유나 손" userId="3234920d2cca98da" providerId="LiveId" clId="{9BAED747-DDE1-4C20-8016-4C337BD81B97}" dt="2024-12-23T07:06:23.417" v="60" actId="21"/>
          <ac:spMkLst>
            <pc:docMk/>
            <pc:sldMk cId="1989594046" sldId="295"/>
            <ac:spMk id="7" creationId="{3BEC60E6-9D4D-C166-F529-D52D55931FFF}"/>
          </ac:spMkLst>
        </pc:spChg>
      </pc:sldChg>
      <pc:sldChg chg="addSp modSp mod">
        <pc:chgData name="유나 손" userId="3234920d2cca98da" providerId="LiveId" clId="{9BAED747-DDE1-4C20-8016-4C337BD81B97}" dt="2024-12-23T07:06:32.092" v="63" actId="1076"/>
        <pc:sldMkLst>
          <pc:docMk/>
          <pc:sldMk cId="1728881222" sldId="298"/>
        </pc:sldMkLst>
        <pc:spChg chg="add mod">
          <ac:chgData name="유나 손" userId="3234920d2cca98da" providerId="LiveId" clId="{9BAED747-DDE1-4C20-8016-4C337BD81B97}" dt="2024-12-23T07:06:32.092" v="63" actId="1076"/>
          <ac:spMkLst>
            <pc:docMk/>
            <pc:sldMk cId="1728881222" sldId="298"/>
            <ac:spMk id="10" creationId="{3BEC60E6-9D4D-C166-F529-D52D55931FFF}"/>
          </ac:spMkLst>
        </pc:spChg>
      </pc:sldChg>
      <pc:sldChg chg="addSp delSp modSp mod">
        <pc:chgData name="유나 손" userId="3234920d2cca98da" providerId="LiveId" clId="{9BAED747-DDE1-4C20-8016-4C337BD81B97}" dt="2024-12-23T07:02:50.605" v="39" actId="14100"/>
        <pc:sldMkLst>
          <pc:docMk/>
          <pc:sldMk cId="2081387588" sldId="315"/>
        </pc:sldMkLst>
        <pc:spChg chg="add mod">
          <ac:chgData name="유나 손" userId="3234920d2cca98da" providerId="LiveId" clId="{9BAED747-DDE1-4C20-8016-4C337BD81B97}" dt="2024-12-23T07:02:15.644" v="1"/>
          <ac:spMkLst>
            <pc:docMk/>
            <pc:sldMk cId="2081387588" sldId="315"/>
            <ac:spMk id="3" creationId="{6BFF74FC-B73D-2B59-C792-EF7FD2C40A31}"/>
          </ac:spMkLst>
        </pc:spChg>
        <pc:spChg chg="mod">
          <ac:chgData name="유나 손" userId="3234920d2cca98da" providerId="LiveId" clId="{9BAED747-DDE1-4C20-8016-4C337BD81B97}" dt="2024-12-23T07:02:29.759" v="37" actId="1036"/>
          <ac:spMkLst>
            <pc:docMk/>
            <pc:sldMk cId="2081387588" sldId="315"/>
            <ac:spMk id="7" creationId="{752FFB31-7025-E50A-D533-76CCF39B07E9}"/>
          </ac:spMkLst>
        </pc:spChg>
        <pc:spChg chg="mod">
          <ac:chgData name="유나 손" userId="3234920d2cca98da" providerId="LiveId" clId="{9BAED747-DDE1-4C20-8016-4C337BD81B97}" dt="2024-12-23T07:02:29.759" v="37" actId="1036"/>
          <ac:spMkLst>
            <pc:docMk/>
            <pc:sldMk cId="2081387588" sldId="315"/>
            <ac:spMk id="16" creationId="{BDA48298-26BB-4D5E-AE41-836D9612EE43}"/>
          </ac:spMkLst>
        </pc:spChg>
        <pc:spChg chg="mod">
          <ac:chgData name="유나 손" userId="3234920d2cca98da" providerId="LiveId" clId="{9BAED747-DDE1-4C20-8016-4C337BD81B97}" dt="2024-12-23T07:02:29.759" v="37" actId="1036"/>
          <ac:spMkLst>
            <pc:docMk/>
            <pc:sldMk cId="2081387588" sldId="315"/>
            <ac:spMk id="17" creationId="{6B298CDC-75D0-FA99-89FD-40488500FA1B}"/>
          </ac:spMkLst>
        </pc:spChg>
        <pc:spChg chg="mod">
          <ac:chgData name="유나 손" userId="3234920d2cca98da" providerId="LiveId" clId="{9BAED747-DDE1-4C20-8016-4C337BD81B97}" dt="2024-12-23T07:02:29.759" v="37" actId="1036"/>
          <ac:spMkLst>
            <pc:docMk/>
            <pc:sldMk cId="2081387588" sldId="315"/>
            <ac:spMk id="18" creationId="{546232B1-D71D-E34C-740D-53E341E2DD6C}"/>
          </ac:spMkLst>
        </pc:spChg>
        <pc:spChg chg="mod">
          <ac:chgData name="유나 손" userId="3234920d2cca98da" providerId="LiveId" clId="{9BAED747-DDE1-4C20-8016-4C337BD81B97}" dt="2024-12-23T07:02:29.759" v="37" actId="1036"/>
          <ac:spMkLst>
            <pc:docMk/>
            <pc:sldMk cId="2081387588" sldId="315"/>
            <ac:spMk id="19" creationId="{2BB3FF75-BC1F-F14C-D0F6-10F4EF53CEC2}"/>
          </ac:spMkLst>
        </pc:spChg>
        <pc:spChg chg="del">
          <ac:chgData name="유나 손" userId="3234920d2cca98da" providerId="LiveId" clId="{9BAED747-DDE1-4C20-8016-4C337BD81B97}" dt="2024-12-23T07:02:15.221" v="0" actId="478"/>
          <ac:spMkLst>
            <pc:docMk/>
            <pc:sldMk cId="2081387588" sldId="315"/>
            <ac:spMk id="24" creationId="{E9AF2228-59FB-054C-2D72-17AB219F26D7}"/>
          </ac:spMkLst>
        </pc:spChg>
        <pc:picChg chg="mod">
          <ac:chgData name="유나 손" userId="3234920d2cca98da" providerId="LiveId" clId="{9BAED747-DDE1-4C20-8016-4C337BD81B97}" dt="2024-12-23T07:02:29.759" v="37" actId="1036"/>
          <ac:picMkLst>
            <pc:docMk/>
            <pc:sldMk cId="2081387588" sldId="315"/>
            <ac:picMk id="6" creationId="{E7F099F3-F3CC-72C4-CB09-FD32195C7008}"/>
          </ac:picMkLst>
        </pc:picChg>
        <pc:picChg chg="mod">
          <ac:chgData name="유나 손" userId="3234920d2cca98da" providerId="LiveId" clId="{9BAED747-DDE1-4C20-8016-4C337BD81B97}" dt="2024-12-23T07:02:29.759" v="37" actId="1036"/>
          <ac:picMkLst>
            <pc:docMk/>
            <pc:sldMk cId="2081387588" sldId="315"/>
            <ac:picMk id="9" creationId="{EF2F9729-60D3-E469-5451-BF96BF5B8F3F}"/>
          </ac:picMkLst>
        </pc:picChg>
        <pc:picChg chg="mod">
          <ac:chgData name="유나 손" userId="3234920d2cca98da" providerId="LiveId" clId="{9BAED747-DDE1-4C20-8016-4C337BD81B97}" dt="2024-12-23T07:02:50.605" v="39" actId="14100"/>
          <ac:picMkLst>
            <pc:docMk/>
            <pc:sldMk cId="2081387588" sldId="315"/>
            <ac:picMk id="10" creationId="{132043CA-A3B8-CD83-F1C4-871A33293668}"/>
          </ac:picMkLst>
        </pc:picChg>
        <pc:picChg chg="mod">
          <ac:chgData name="유나 손" userId="3234920d2cca98da" providerId="LiveId" clId="{9BAED747-DDE1-4C20-8016-4C337BD81B97}" dt="2024-12-23T07:02:29.759" v="37" actId="1036"/>
          <ac:picMkLst>
            <pc:docMk/>
            <pc:sldMk cId="2081387588" sldId="315"/>
            <ac:picMk id="14" creationId="{186109B5-13A2-BB75-3BF3-537A75797644}"/>
          </ac:picMkLst>
        </pc:picChg>
        <pc:picChg chg="mod">
          <ac:chgData name="유나 손" userId="3234920d2cca98da" providerId="LiveId" clId="{9BAED747-DDE1-4C20-8016-4C337BD81B97}" dt="2024-12-23T07:02:29.759" v="37" actId="1036"/>
          <ac:picMkLst>
            <pc:docMk/>
            <pc:sldMk cId="2081387588" sldId="315"/>
            <ac:picMk id="15" creationId="{39C721D1-F0C5-BCE5-385F-1630EDCB8A1D}"/>
          </ac:picMkLst>
        </pc:picChg>
      </pc:sldChg>
      <pc:sldChg chg="del">
        <pc:chgData name="유나 손" userId="3234920d2cca98da" providerId="LiveId" clId="{9BAED747-DDE1-4C20-8016-4C337BD81B97}" dt="2024-12-23T07:03:52.319" v="50" actId="47"/>
        <pc:sldMkLst>
          <pc:docMk/>
          <pc:sldMk cId="2261279506" sldId="316"/>
        </pc:sldMkLst>
      </pc:sldChg>
      <pc:sldChg chg="addSp delSp modSp add mod setBg">
        <pc:chgData name="유나 손" userId="3234920d2cca98da" providerId="LiveId" clId="{9BAED747-DDE1-4C20-8016-4C337BD81B97}" dt="2024-12-23T07:04:52.517" v="54" actId="20577"/>
        <pc:sldMkLst>
          <pc:docMk/>
          <pc:sldMk cId="1851053752" sldId="317"/>
        </pc:sldMkLst>
        <pc:spChg chg="mod">
          <ac:chgData name="유나 손" userId="3234920d2cca98da" providerId="LiveId" clId="{9BAED747-DDE1-4C20-8016-4C337BD81B97}" dt="2024-12-23T07:03:49.301" v="49" actId="1076"/>
          <ac:spMkLst>
            <pc:docMk/>
            <pc:sldMk cId="1851053752" sldId="317"/>
            <ac:spMk id="5" creationId="{408E827F-1E8B-4FE0-F117-C8E1850D84DF}"/>
          </ac:spMkLst>
        </pc:spChg>
        <pc:spChg chg="mod">
          <ac:chgData name="유나 손" userId="3234920d2cca98da" providerId="LiveId" clId="{9BAED747-DDE1-4C20-8016-4C337BD81B97}" dt="2024-12-23T07:03:35.667" v="42"/>
          <ac:spMkLst>
            <pc:docMk/>
            <pc:sldMk cId="1851053752" sldId="317"/>
            <ac:spMk id="8" creationId="{EB9BF7E7-CF26-6CA2-C137-0CCE7BA55014}"/>
          </ac:spMkLst>
        </pc:spChg>
        <pc:spChg chg="add del mod">
          <ac:chgData name="유나 손" userId="3234920d2cca98da" providerId="LiveId" clId="{9BAED747-DDE1-4C20-8016-4C337BD81B97}" dt="2024-12-23T07:04:52.517" v="54" actId="20577"/>
          <ac:spMkLst>
            <pc:docMk/>
            <pc:sldMk cId="1851053752" sldId="317"/>
            <ac:spMk id="11" creationId="{FF66BFA8-B659-6C3F-01CB-D76E8E61800F}"/>
          </ac:spMkLst>
        </pc:spChg>
        <pc:grpChg chg="add mod">
          <ac:chgData name="유나 손" userId="3234920d2cca98da" providerId="LiveId" clId="{9BAED747-DDE1-4C20-8016-4C337BD81B97}" dt="2024-12-23T07:03:35.667" v="42"/>
          <ac:grpSpMkLst>
            <pc:docMk/>
            <pc:sldMk cId="1851053752" sldId="317"/>
            <ac:grpSpMk id="4" creationId="{5918B535-DA26-8E70-CDF3-CDD58018E659}"/>
          </ac:grpSpMkLst>
        </pc:grpChg>
      </pc:sld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BB6BE7-CB64-484E-991A-B8C6AB67EF72}" authorId="{4939369E-A674-56FA-AD86-EFEEF81D7550}" created="2024-12-21T09:10:19.011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편의점이 범죄율 감소에 영향을 줄거라고 예측하고 </a:t>
        </a:r>
      </a:p>
    </p188:txBody>
  </p188:cm>
</p188:cmLst>
</file>

<file path=ppt/comments/modernComment_134_FFA3B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FF927E-1782-4DD6-B9A1-69A6EA2DB62C}" authorId="{4939369E-A674-56FA-AD86-EFEEF81D7550}" created="2024-12-21T09:10:19.011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범죄예방 기본 원칙에 따르면 마트같은 감시자가 있으면 범죄율이 떨어진대
근데 여기를 보면 인구밀도가 높아짐에 따라 스트레스를 받아서 범죄율이 높아지면 편의점에 대해 범죄율이 높아질 수 있대
그래서 이거 두 개를 바탕으로 지역에 따라 편의점 수 증가가 범죄율에 긍정적인 요인으로 작용할지, 부정적인 요인으로 작용할지 딥러닝으로 예측해보았다고 하는건 어때?</a:t>
        </a:r>
      </a:p>
    </p188:txBody>
  </p188:cm>
  <p188:cm id="{06443787-75EF-4D49-889A-63037FD526BA}" authorId="{4939369E-A674-56FA-AD86-EFEEF81D7550}" created="2024-12-21T09:33:24.0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057505" sldId="308"/>
      <ac:picMk id="1026" creationId="{F16480AA-1111-2F1B-2B2A-98810D760768}"/>
    </ac:deMkLst>
    <p188:txBody>
      <a:bodyPr/>
      <a:lstStyle/>
      <a:p>
        <a:r>
          <a:rPr lang="ko-KR" altLang="en-US"/>
          <a:t>슈퍼마켓과 범죄율은 음(-)의 관계를가지는것으로나타났다. 
이는 환경설계를 통한 범죄의 기본원리 중 자연적 감시가 일상활동이론에서 주장하는 범죄가형성되기위한3요소중감시자의부재(Absence of Capable Guardian)를해결해줌으로써 범죄예방효과가 발생한 것으로 해석
주간에만 영업하는 슈퍼마켓과 범죄율이 음(-)의 관계를 가진다는 연구결과 는 치안당국이 주간에만 영업하는 슈퍼마켓에 대한 정책 시행을 통하여 범죄 를 예방할 수 있다는 의의를 가진다. 창쪽에 물건을 놔두지 않기, 소매업 점주 를 대상으로 한 범죄예방 및 신고 교육 등을 실시하여 주간에만 영업하는 슈 퍼마켓의 감시자(Guarian)의 역할을 더욱 강화함으로써 지역 내 범죄를 억제하 는 방안을 정책적으로 고려할 필요가 있을 것이다.
또한, 주간 및 야간에 모두 영업하는 편의점이 범죄율에 미치는 영향에 대 해 검증해보았다. 그 결과 주간 및 야간에 모두 영업하는 편의점과 범죄율은 양(+)의 관계를 가지는 것으로 나타났다. 주간만 영업하는 슈퍼마켓과 달리 주 간 및 야간에 모두 영업하는 편의점이 오히려 범죄를 유발하게 되는 것은 이 러한 편의점에 물건을 사기 위해 사람들이 방문하게 되면서 일상활동이론에서 말하는 적절한 표적(Target), 잠재적 범죄자(Oftender)의 수가 외부에 많아지게 된 것으로 이해할 수 있다. 제한된 지역, 한정된 자원에서 이익을 취하고자 하 는 사람들이 많아짐에 따라 자연스레 범죄율이 증가한 것이다. 또한, 일반적인 범죄의 원인으로서 인구밀도는 조밀한 공간에서의 스트레스 요인인 점에서 조 명되는 경우도 있다는 연구사실(기정훈, 2015)을 견지한다면 그 지역의 주간 및 야간에 모두 영업하는 편의점을 이용하기 위해 사람들이 몰리게 되면서 그 장소 부근의 인구밀도가 증가하고, 이해관계의 대립기회가 상대적으로 높아져 사람들이 스트레스를 받아 긴장을 느낌에 따라 범죄율이 높아지는 것으로도 해석할 수 있다.</a:t>
        </a:r>
      </a:p>
    </p188:txBody>
  </p188:cm>
</p188:cmLst>
</file>

<file path=ppt/comments/modernComment_139_E61D6C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648977-D035-4F70-BBF0-20954DF59301}" authorId="{4939369E-A674-56FA-AD86-EFEEF81D7550}" created="2024-12-20T08:23:09.669">
    <pc:sldMkLst xmlns:pc="http://schemas.microsoft.com/office/powerpoint/2013/main/command">
      <pc:docMk/>
      <pc:sldMk cId="95955071" sldId="303"/>
    </pc:sldMkLst>
    <p188:txBody>
      <a:bodyPr/>
      <a:lstStyle/>
      <a:p>
        <a:r>
          <a:rPr lang="ko-KR" altLang="en-US"/>
          <a:t>모델 학습 결과, 데이터 표본의 양이 적어서 매우 높은 예측 성능을 보이지는 않았습니다. 하지만, 초기 분석을 통해 데이터 수집과 모델 학습의 방향성을 잡을 수 있었습니다. 향후 더 많은 데이터를 확보하여 학습을 진행한다면 보다 의미 있는 결과를 도출할 수 있을 것이라고 판단됩니다.
결론 및 앞으로의 계획
저희는 본 프로젝트를 통해 편의점과 범죄율의 상관관계에 대한 흥미로운 패턴을 확인할 수 있었으며, 이를 기반으로 추가적인 연구 가능성을 모색할 수 있었습니다. 앞으로 데이터의 양과 질을 개선하여 더 정교한 분석과 예측을 진행할 계획입니다.</a:t>
        </a:r>
      </a:p>
    </p188:txBody>
  </p188:cm>
</p188:cmLst>
</file>

<file path=ppt/comments/modernComment_13B_7C0F74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2F35D3-3654-405C-9AA9-062B72DEED5A}" authorId="{4939369E-A674-56FA-AD86-EFEEF81D7550}" created="2024-12-21T09:10:19.011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범죄예방 기본 원칙에 따르면 마트같은 감시자가 있으면 범죄율이 떨어진대
근데 여기를 보면 인구밀도가 높아짐에 따라 스트레스를 받아서 범죄율이 높아지면 편의점에 대해 범죄율이 높아질 수 있대
그래서 이거 두 개를 바탕으로 지역에 따라 편의점 수 증가가 범죄율에 긍정적인 요인으로 작용할지, 부정적인 요인으로 작용할지 딥러닝으로 예측해보았다고 하는건 어때?</a:t>
        </a:r>
      </a:p>
    </p188:txBody>
  </p188:cm>
  <p188:cm id="{2BE3D9FC-65E0-4350-AE01-02E854195C0C}" authorId="{4939369E-A674-56FA-AD86-EFEEF81D7550}" created="2024-12-21T09:33:24.0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057505" sldId="308"/>
      <ac:picMk id="1026" creationId="{F16480AA-1111-2F1B-2B2A-98810D760768}"/>
    </ac:deMkLst>
    <p188:txBody>
      <a:bodyPr/>
      <a:lstStyle/>
      <a:p>
        <a:r>
          <a:rPr lang="ko-KR" altLang="en-US"/>
          <a:t>슈퍼마켓과 범죄율은 음(-)의 관계를가지는것으로나타났다. 
이는 환경설계를 통한 범죄의 기본원리 중 자연적 감시가 일상활동이론에서 주장하는 범죄가형성되기위한3요소중감시자의부재(Absence of Capable Guardian)를해결해줌으로써 범죄예방효과가 발생한 것으로 해석
주간에만 영업하는 슈퍼마켓과 범죄율이 음(-)의 관계를 가진다는 연구결과 는 치안당국이 주간에만 영업하는 슈퍼마켓에 대한 정책 시행을 통하여 범죄 를 예방할 수 있다는 의의를 가진다. 창쪽에 물건을 놔두지 않기, 소매업 점주 를 대상으로 한 범죄예방 및 신고 교육 등을 실시하여 주간에만 영업하는 슈 퍼마켓의 감시자(Guarian)의 역할을 더욱 강화함으로써 지역 내 범죄를 억제하 는 방안을 정책적으로 고려할 필요가 있을 것이다.
또한, 주간 및 야간에 모두 영업하는 편의점이 범죄율에 미치는 영향에 대 해 검증해보았다. 그 결과 주간 및 야간에 모두 영업하는 편의점과 범죄율은 양(+)의 관계를 가지는 것으로 나타났다. 주간만 영업하는 슈퍼마켓과 달리 주 간 및 야간에 모두 영업하는 편의점이 오히려 범죄를 유발하게 되는 것은 이 러한 편의점에 물건을 사기 위해 사람들이 방문하게 되면서 일상활동이론에서 말하는 적절한 표적(Target), 잠재적 범죄자(Oftender)의 수가 외부에 많아지게 된 것으로 이해할 수 있다. 제한된 지역, 한정된 자원에서 이익을 취하고자 하 는 사람들이 많아짐에 따라 자연스레 범죄율이 증가한 것이다. 또한, 일반적인 범죄의 원인으로서 인구밀도는 조밀한 공간에서의 스트레스 요인인 점에서 조 명되는 경우도 있다는 연구사실(기정훈, 2015)을 견지한다면 그 지역의 주간 및 야간에 모두 영업하는 편의점을 이용하기 위해 사람들이 몰리게 되면서 그 장소 부근의 인구밀도가 증가하고, 이해관계의 대립기회가 상대적으로 높아져 사람들이 스트레스를 받아 긴장을 느낌에 따라 범죄율이 높아지는 것으로도 해석할 수 있다.</a:t>
        </a:r>
      </a:p>
    </p188:txBody>
  </p188:cm>
</p188:cmLst>
</file>

<file path=ppt/comments/modernComment_13D_6E54D6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1161E9-0671-45E8-A0A0-0B5FEB208E42}" authorId="{4939369E-A674-56FA-AD86-EFEEF81D7550}" created="2024-12-21T09:10:19.011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범죄예방 기본 원칙에 따르면 마트같은 감시자가 있으면 범죄율이 떨어진대
근데 여기를 보면 인구밀도가 높아짐에 따라 스트레스를 받아서 범죄율이 높아지면 편의점에 대해 범죄율이 높아질 수 있대
그래서 이거 두 개를 바탕으로 지역에 따라 편의점 수 증가가 범죄율에 긍정적인 요인으로 작용할지, 부정적인 요인으로 작용할지 딥러닝으로 예측해보았다고 하는건 어때?</a:t>
        </a:r>
      </a:p>
    </p188:txBody>
  </p188:cm>
  <p188:cm id="{936653CA-960B-4E23-A82B-15D0380F9346}" authorId="{4939369E-A674-56FA-AD86-EFEEF81D7550}" created="2024-12-21T09:33:24.0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057505" sldId="308"/>
      <ac:picMk id="1026" creationId="{F16480AA-1111-2F1B-2B2A-98810D760768}"/>
    </ac:deMkLst>
    <p188:txBody>
      <a:bodyPr/>
      <a:lstStyle/>
      <a:p>
        <a:r>
          <a:rPr lang="ko-KR" altLang="en-US"/>
          <a:t>슈퍼마켓과 범죄율은 음(-)의 관계를가지는것으로나타났다. 
이는 환경설계를 통한 범죄의 기본원리 중 자연적 감시가 일상활동이론에서 주장하는 범죄가형성되기위한3요소중감시자의부재(Absence of Capable Guardian)를해결해줌으로써 범죄예방효과가 발생한 것으로 해석
주간에만 영업하는 슈퍼마켓과 범죄율이 음(-)의 관계를 가진다는 연구결과 는 치안당국이 주간에만 영업하는 슈퍼마켓에 대한 정책 시행을 통하여 범죄 를 예방할 수 있다는 의의를 가진다. 창쪽에 물건을 놔두지 않기, 소매업 점주 를 대상으로 한 범죄예방 및 신고 교육 등을 실시하여 주간에만 영업하는 슈 퍼마켓의 감시자(Guarian)의 역할을 더욱 강화함으로써 지역 내 범죄를 억제하 는 방안을 정책적으로 고려할 필요가 있을 것이다.
또한, 주간 및 야간에 모두 영업하는 편의점이 범죄율에 미치는 영향에 대 해 검증해보았다. 그 결과 주간 및 야간에 모두 영업하는 편의점과 범죄율은 양(+)의 관계를 가지는 것으로 나타났다. 주간만 영업하는 슈퍼마켓과 달리 주 간 및 야간에 모두 영업하는 편의점이 오히려 범죄를 유발하게 되는 것은 이 러한 편의점에 물건을 사기 위해 사람들이 방문하게 되면서 일상활동이론에서 말하는 적절한 표적(Target), 잠재적 범죄자(Oftender)의 수가 외부에 많아지게 된 것으로 이해할 수 있다. 제한된 지역, 한정된 자원에서 이익을 취하고자 하 는 사람들이 많아짐에 따라 자연스레 범죄율이 증가한 것이다. 또한, 일반적인 범죄의 원인으로서 인구밀도는 조밀한 공간에서의 스트레스 요인인 점에서 조 명되는 경우도 있다는 연구사실(기정훈, 2015)을 견지한다면 그 지역의 주간 및 야간에 모두 영업하는 편의점을 이용하기 위해 사람들이 몰리게 되면서 그 장소 부근의 인구밀도가 증가하고, 이해관계의 대립기회가 상대적으로 높아져 사람들이 스트레스를 받아 긴장을 느낌에 따라 범죄율이 높아지는 것으로도 해석할 수 있다.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microsoft.com/office/2018/10/relationships/comments" Target="../comments/modernComment_139_E61D6C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13.png"/><Relationship Id="rId10" Type="http://schemas.openxmlformats.org/officeDocument/2006/relationships/image" Target="../media/image69.png"/><Relationship Id="rId4" Type="http://schemas.openxmlformats.org/officeDocument/2006/relationships/image" Target="../media/image11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ata.go.kr/data/3074462/fileData.do" TargetMode="External"/><Relationship Id="rId7" Type="http://schemas.openxmlformats.org/officeDocument/2006/relationships/hyperlink" Target="https://www-dbpia-co-kr.libproxy.skuniv.ac.kr/pdf/pdfView.do?nodeId=NODE105120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.go.kr/data/15045188/fileData.do" TargetMode="External"/><Relationship Id="rId5" Type="http://schemas.openxmlformats.org/officeDocument/2006/relationships/hyperlink" Target="https://www.data.go.kr/data/15104287/fileData.do" TargetMode="External"/><Relationship Id="rId4" Type="http://schemas.openxmlformats.org/officeDocument/2006/relationships/hyperlink" Target="https://www.data.go.kr/data/15054711/fileData.do" TargetMode="External"/><Relationship Id="rId9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4_FFA3BA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microsoft.com/office/2018/10/relationships/comments" Target="../comments/modernComment_13B_7C0F74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microsoft.com/office/2018/10/relationships/comments" Target="../comments/modernComment_13D_6E54D6B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96600" y="8318500"/>
            <a:ext cx="6172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dirty="0">
                <a:solidFill>
                  <a:srgbClr val="3E372E"/>
                </a:solidFill>
                <a:latin typeface="Pretendard Regular"/>
                <a:ea typeface="Pretendard Regular"/>
              </a:rPr>
              <a:t>2021301021 </a:t>
            </a:r>
            <a:r>
              <a:rPr lang="ko-KR" altLang="en-US" sz="2400" dirty="0">
                <a:solidFill>
                  <a:srgbClr val="3E372E"/>
                </a:solidFill>
                <a:latin typeface="Pretendard Regular"/>
                <a:ea typeface="Pretendard Regular"/>
              </a:rPr>
              <a:t>김주영</a:t>
            </a:r>
            <a:r>
              <a:rPr lang="en-US" sz="2400" b="0" i="0" u="none" strike="noStrike" dirty="0">
                <a:solidFill>
                  <a:srgbClr val="3E372E"/>
                </a:solidFill>
                <a:latin typeface="Pretendard Regular"/>
              </a:rPr>
              <a:t>   </a:t>
            </a:r>
            <a:r>
              <a:rPr lang="en-US" sz="2400" b="0" i="0" u="none" strike="noStrike" dirty="0">
                <a:solidFill>
                  <a:srgbClr val="B3A593"/>
                </a:solidFill>
                <a:latin typeface="Pretendard Regular"/>
              </a:rPr>
              <a:t>|</a:t>
            </a:r>
            <a:r>
              <a:rPr lang="en-US" sz="2400" b="0" i="0" u="none" strike="noStrike" dirty="0">
                <a:solidFill>
                  <a:srgbClr val="3E372E"/>
                </a:solidFill>
                <a:latin typeface="Pretendard Regular"/>
              </a:rPr>
              <a:t>   </a:t>
            </a:r>
            <a:r>
              <a:rPr lang="en-US" sz="2400" dirty="0">
                <a:solidFill>
                  <a:srgbClr val="3E372E"/>
                </a:solidFill>
                <a:latin typeface="Pretendard Regular"/>
              </a:rPr>
              <a:t>2022301043 </a:t>
            </a:r>
            <a:r>
              <a:rPr lang="ko-KR" altLang="en-US" sz="2400" dirty="0">
                <a:solidFill>
                  <a:srgbClr val="3E372E"/>
                </a:solidFill>
                <a:latin typeface="Pretendard Regular"/>
              </a:rPr>
              <a:t>손유나</a:t>
            </a:r>
            <a:endParaRPr lang="en-US" sz="2400" b="0" i="0" u="none" strike="noStrike" dirty="0">
              <a:solidFill>
                <a:srgbClr val="3E372E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396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dirty="0">
                <a:solidFill>
                  <a:srgbClr val="3E372E"/>
                </a:solidFill>
                <a:latin typeface="Pretendard ExtraBold"/>
              </a:rPr>
              <a:t>데이터 </a:t>
            </a:r>
            <a:r>
              <a:rPr lang="ko-KR" altLang="en-US" sz="2400" b="1" i="0" u="none" strike="noStrike" dirty="0" err="1">
                <a:solidFill>
                  <a:srgbClr val="3E372E"/>
                </a:solidFill>
                <a:latin typeface="Pretendard ExtraBold"/>
              </a:rPr>
              <a:t>크롤링</a:t>
            </a:r>
            <a:r>
              <a:rPr lang="ko-KR" altLang="en-US" sz="2400" b="1" i="0" u="none" strike="noStrike" dirty="0">
                <a:solidFill>
                  <a:srgbClr val="3E372E"/>
                </a:solidFill>
                <a:latin typeface="Pretendard ExtraBold"/>
              </a:rPr>
              <a:t> 기말 프로젝트</a:t>
            </a:r>
            <a:endParaRPr lang="en-US" sz="2400" b="1" i="0" u="none" strike="noStrike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93900" y="42545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600" b="0" i="0" u="none" strike="noStrike" dirty="0" err="1">
                <a:solidFill>
                  <a:srgbClr val="A3C469"/>
                </a:solidFill>
                <a:ea typeface="Pretendard ExtraBold"/>
              </a:rPr>
              <a:t>범죄율</a:t>
            </a:r>
            <a:r>
              <a:rPr lang="ko-KR" altLang="en-US" sz="9600" b="0" i="0" u="none" strike="noStrike" dirty="0">
                <a:solidFill>
                  <a:srgbClr val="A3C469"/>
                </a:solidFill>
                <a:ea typeface="Pretendard ExtraBold"/>
              </a:rPr>
              <a:t> 감소 해결책</a:t>
            </a:r>
            <a:r>
              <a:rPr lang="ko-KR" altLang="en-US" sz="9600" b="0" i="0" u="none" strike="noStrike" dirty="0">
                <a:solidFill>
                  <a:srgbClr val="3E372E"/>
                </a:solidFill>
                <a:ea typeface="Pretendard ExtraBold"/>
              </a:rPr>
              <a:t> 강구 방안</a:t>
            </a:r>
            <a:endParaRPr lang="ko-KR" sz="9600" b="0" i="0" u="none" strike="noStrike" dirty="0">
              <a:solidFill>
                <a:srgbClr val="A3C469"/>
              </a:solidFill>
              <a:ea typeface="Pretendard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200" b="0" i="0" u="none" strike="noStrike" dirty="0" err="1">
                <a:solidFill>
                  <a:srgbClr val="3E372E"/>
                </a:solidFill>
                <a:ea typeface="Pretendard Regular"/>
              </a:rPr>
              <a:t>딥러닝을</a:t>
            </a:r>
            <a:r>
              <a:rPr lang="ko-KR" altLang="en-US" sz="6200" b="0" i="0" u="none" strike="noStrike" dirty="0">
                <a:solidFill>
                  <a:srgbClr val="3E372E"/>
                </a:solidFill>
                <a:ea typeface="Pretendard Regular"/>
              </a:rPr>
              <a:t> 통한 </a:t>
            </a:r>
            <a:endParaRPr lang="ko-KR" sz="6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400">
                <a:solidFill>
                  <a:srgbClr val="B3A593"/>
                </a:solidFill>
                <a:latin typeface="Pretendard Regular"/>
              </a:rPr>
              <a:t>simple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620AC-4E9E-EDB6-F6A4-58A1EFFC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292845-A423-A846-25B2-838D1496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18936E-BD4D-E154-6647-06C8ACECB828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4D70499-DEEA-817E-E9D0-10FEE4D22037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07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D4720B1-88E1-AAA1-BAC8-652969272465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843D038-6231-4075-9A52-B4637DD53232}"/>
              </a:ext>
            </a:extLst>
          </p:cNvPr>
          <p:cNvSpPr txBox="1"/>
          <p:nvPr/>
        </p:nvSpPr>
        <p:spPr>
          <a:xfrm>
            <a:off x="13160739" y="45212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A073F674-8D2E-EB00-CD86-2E344FABA5ED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과정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D61116-0CFC-22DA-A2D0-C6BDB97D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498F69-D135-83EF-A16D-E401702C2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467429-A6FB-A2A8-BB79-1656B3DE8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439" y="49784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9B7B2C-52ED-05CD-CF51-A5BF37866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639" y="5194300"/>
            <a:ext cx="190500" cy="19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66967DA-7E4C-A53E-4AE1-410F9F4A2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6788BC-A11A-98B6-050B-81D4C6BCE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939" y="4978400"/>
            <a:ext cx="609600" cy="60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EC4E45-25A0-7429-28FE-DEA78EB71C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839" y="51943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B25092-9CD9-1439-29B6-05DA136A4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F6110CD-6D35-29E6-76F5-B2B4A1A97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39" y="4965700"/>
            <a:ext cx="6096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7F1EEEC-8558-A0D4-DA4F-9D246D16C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739" y="5181600"/>
            <a:ext cx="190500" cy="1905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EAC465D0-F207-AEF2-E538-13D993D852D6}"/>
              </a:ext>
            </a:extLst>
          </p:cNvPr>
          <p:cNvSpPr txBox="1"/>
          <p:nvPr/>
        </p:nvSpPr>
        <p:spPr>
          <a:xfrm>
            <a:off x="13128261" y="4842250"/>
            <a:ext cx="39243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하나의 파일로 병합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DE6D12D-7808-CC87-E710-5AC4900F0213}"/>
              </a:ext>
            </a:extLst>
          </p:cNvPr>
          <p:cNvSpPr txBox="1"/>
          <p:nvPr/>
        </p:nvSpPr>
        <p:spPr>
          <a:xfrm>
            <a:off x="9678128" y="4042520"/>
            <a:ext cx="2806700" cy="2828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동적 데이터 </a:t>
            </a:r>
            <a:r>
              <a:rPr lang="ko-KR" altLang="en-US" sz="3000" b="0" i="0" u="none" strike="noStrike" spc="-100" dirty="0" err="1">
                <a:solidFill>
                  <a:srgbClr val="3E372E"/>
                </a:solidFill>
                <a:ea typeface="Pretendard ExtraBold"/>
              </a:rPr>
              <a:t>크롤링</a:t>
            </a: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 기반 편의점 데이터 수집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53317457-8749-0B75-99C2-078F41A8F501}"/>
              </a:ext>
            </a:extLst>
          </p:cNvPr>
          <p:cNvSpPr txBox="1"/>
          <p:nvPr/>
        </p:nvSpPr>
        <p:spPr>
          <a:xfrm>
            <a:off x="5530850" y="4823200"/>
            <a:ext cx="32639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파일 데이터 </a:t>
            </a:r>
            <a:r>
              <a:rPr lang="ko-KR" altLang="en-US" sz="3000" b="0" i="0" u="none" strike="noStrike" spc="-100" dirty="0" err="1">
                <a:solidFill>
                  <a:srgbClr val="3E372E"/>
                </a:solidFill>
                <a:ea typeface="Pretendard ExtraBold"/>
              </a:rPr>
              <a:t>전처리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FD799D9F-3CBD-C373-3AA2-D773A9707306}"/>
              </a:ext>
            </a:extLst>
          </p:cNvPr>
          <p:cNvSpPr txBox="1"/>
          <p:nvPr/>
        </p:nvSpPr>
        <p:spPr>
          <a:xfrm>
            <a:off x="1454358" y="4747000"/>
            <a:ext cx="32131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파일 데이터 수집</a:t>
            </a:r>
            <a:endParaRPr lang="en-US" altLang="ko-KR" sz="3000" b="0" i="0" u="none" strike="noStrike" spc="-100" dirty="0">
              <a:solidFill>
                <a:srgbClr val="3E372E"/>
              </a:solidFill>
              <a:latin typeface="Pretendard ExtraBold"/>
              <a:ea typeface="Pretendard ExtraBold"/>
            </a:endParaRPr>
          </a:p>
          <a:p>
            <a:pPr lvl="0" algn="ctr">
              <a:lnSpc>
                <a:spcPct val="99600"/>
              </a:lnSpc>
            </a:pPr>
            <a:r>
              <a:rPr 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(</a:t>
            </a: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공공 데이터 포탈</a:t>
            </a:r>
            <a:r>
              <a:rPr lang="en-US" altLang="ko-KR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)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9665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C01F2-0A49-3AFF-F867-341BB265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771FF-67F6-E366-927A-651EFF18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842080C-3C2D-869A-E542-96D09C4DF2C2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400" spc="-200" dirty="0">
                <a:solidFill>
                  <a:srgbClr val="3E372E"/>
                </a:solidFill>
                <a:ea typeface="Pretendard ExtraBold"/>
              </a:rPr>
              <a:t>데이터 가져오기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52545-6A05-AD60-50D4-131A1898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032"/>
          <a:stretch/>
        </p:blipFill>
        <p:spPr>
          <a:xfrm>
            <a:off x="6970640" y="3052320"/>
            <a:ext cx="9970119" cy="194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782A7-8FBF-0903-A840-B5B3250D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32"/>
          <a:stretch/>
        </p:blipFill>
        <p:spPr>
          <a:xfrm>
            <a:off x="6970640" y="6001895"/>
            <a:ext cx="9970119" cy="1949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EB4962-E79F-54B7-35D3-427D8BA83D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9585"/>
          <a:stretch/>
        </p:blipFill>
        <p:spPr>
          <a:xfrm>
            <a:off x="990600" y="3666515"/>
            <a:ext cx="4999590" cy="1705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E33891-1236-9A9E-1678-B66DFD93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603"/>
          <a:stretch/>
        </p:blipFill>
        <p:spPr>
          <a:xfrm>
            <a:off x="990600" y="5283873"/>
            <a:ext cx="4999590" cy="153602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352B295-EF80-385F-7F8A-5FD2B4422051}"/>
              </a:ext>
            </a:extLst>
          </p:cNvPr>
          <p:cNvCxnSpPr/>
          <p:nvPr/>
        </p:nvCxnSpPr>
        <p:spPr>
          <a:xfrm flipV="1">
            <a:off x="5990190" y="4305300"/>
            <a:ext cx="867810" cy="847090"/>
          </a:xfrm>
          <a:prstGeom prst="straightConnector1">
            <a:avLst/>
          </a:prstGeom>
          <a:ln w="57150" cap="flat" cmpd="sng" algn="ctr">
            <a:solidFill>
              <a:srgbClr val="DACEB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04A79E-8A5D-9F1B-847D-03605E85AD6C}"/>
              </a:ext>
            </a:extLst>
          </p:cNvPr>
          <p:cNvCxnSpPr>
            <a:cxnSpLocks/>
          </p:cNvCxnSpPr>
          <p:nvPr/>
        </p:nvCxnSpPr>
        <p:spPr>
          <a:xfrm>
            <a:off x="10971836" y="5220808"/>
            <a:ext cx="0" cy="608492"/>
          </a:xfrm>
          <a:prstGeom prst="straightConnector1">
            <a:avLst/>
          </a:prstGeom>
          <a:ln w="57150" cap="flat" cmpd="sng" algn="ctr">
            <a:solidFill>
              <a:srgbClr val="DACEB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23">
            <a:extLst>
              <a:ext uri="{FF2B5EF4-FFF2-40B4-BE49-F238E27FC236}">
                <a16:creationId xmlns:a16="http://schemas.microsoft.com/office/drawing/2014/main" id="{106B15B3-6245-4B0B-104C-66C3DB5C0F4C}"/>
              </a:ext>
            </a:extLst>
          </p:cNvPr>
          <p:cNvSpPr txBox="1"/>
          <p:nvPr/>
        </p:nvSpPr>
        <p:spPr>
          <a:xfrm>
            <a:off x="11353800" y="7951345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파일을 데이터 프레임 형태로  저장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D0431D-CDEB-A724-75CF-3DA2EA58828B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74C6F48-C401-FF5D-1245-DC5F9EB10677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08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F1483D34-6CF5-C3C1-E412-3D3D18728327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74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9B926-4062-1FF2-CF6C-D6E988B8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F4367-D55C-D661-D9C3-CDCF82C9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25C042EC-1B2A-2281-5063-32CBB26CB324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400" spc="-2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400" spc="-200" dirty="0">
                <a:solidFill>
                  <a:srgbClr val="3E372E"/>
                </a:solidFill>
                <a:ea typeface="Pretendard ExtraBold"/>
              </a:rPr>
              <a:t> 구하기</a:t>
            </a:r>
            <a:endParaRPr lang="ko-KR" sz="40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6E7844-B0F7-C1CC-1965-7050B3AA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2438400"/>
            <a:ext cx="7476625" cy="643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2383A5-AF4D-4768-2B10-DF9098CD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695700"/>
            <a:ext cx="8096406" cy="3519702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DC46EBFC-AB8F-10AF-7E5F-6177BC03CE38}"/>
              </a:ext>
            </a:extLst>
          </p:cNvPr>
          <p:cNvSpPr txBox="1"/>
          <p:nvPr/>
        </p:nvSpPr>
        <p:spPr>
          <a:xfrm>
            <a:off x="4168431" y="5455551"/>
            <a:ext cx="4628994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인천 행정구역의 강력범죄</a:t>
            </a: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절도범죄</a:t>
            </a: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폭력범죄만 가져옴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F17B2F89-1BCD-2DDA-E3A2-35AF4C9C4C43}"/>
              </a:ext>
            </a:extLst>
          </p:cNvPr>
          <p:cNvSpPr txBox="1"/>
          <p:nvPr/>
        </p:nvSpPr>
        <p:spPr>
          <a:xfrm>
            <a:off x="5059112" y="8083446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행정구역의 이름 매핑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25CBC5B2-D856-A358-9705-8A50229FE9F8}"/>
              </a:ext>
            </a:extLst>
          </p:cNvPr>
          <p:cNvSpPr txBox="1"/>
          <p:nvPr/>
        </p:nvSpPr>
        <p:spPr>
          <a:xfrm>
            <a:off x="2559317" y="2323163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별 범죄 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1B8EEF5-01CE-58A8-68AD-784789D33039}"/>
              </a:ext>
            </a:extLst>
          </p:cNvPr>
          <p:cNvSpPr txBox="1"/>
          <p:nvPr/>
        </p:nvSpPr>
        <p:spPr>
          <a:xfrm>
            <a:off x="7536147" y="3077390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별 인구수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5A290EC0-F342-55BD-17F8-B440E8A15797}"/>
              </a:ext>
            </a:extLst>
          </p:cNvPr>
          <p:cNvSpPr txBox="1"/>
          <p:nvPr/>
        </p:nvSpPr>
        <p:spPr>
          <a:xfrm>
            <a:off x="12451815" y="3314700"/>
            <a:ext cx="5121913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인천의 </a:t>
            </a:r>
            <a:r>
              <a:rPr lang="ko-KR" altLang="en-US" sz="2000" b="1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이름과 총인구수만 가져옴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51BD35B-8D33-EB3E-0209-DF10D1A0B0E1}"/>
              </a:ext>
            </a:extLst>
          </p:cNvPr>
          <p:cNvSpPr txBox="1"/>
          <p:nvPr/>
        </p:nvSpPr>
        <p:spPr>
          <a:xfrm>
            <a:off x="11845287" y="6997004"/>
            <a:ext cx="5121913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범죄수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데이터와 인구수 데이터를 병합하여</a:t>
            </a: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</a:p>
          <a:p>
            <a:pPr lvl="0" algn="ctr">
              <a:lnSpc>
                <a:spcPct val="112050"/>
              </a:lnSpc>
            </a:pPr>
            <a:r>
              <a:rPr lang="ko-KR" altLang="en-US" sz="20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범죄율</a:t>
            </a:r>
            <a:r>
              <a:rPr lang="en-US" altLang="ko-KR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altLang="en-US" sz="20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범죄수</a:t>
            </a:r>
            <a:r>
              <a:rPr lang="en-US" altLang="ko-KR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/</a:t>
            </a:r>
            <a:r>
              <a:rPr lang="ko-KR" altLang="en-US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인구수</a:t>
            </a:r>
            <a:r>
              <a:rPr lang="en-US" altLang="ko-KR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altLang="en-US" sz="20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을 구함 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478858-318B-19B2-0240-F92AF830B870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49947C6C-A3EE-6B77-4802-C4FB81CF03FF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09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672C2BA4-DA9D-F7D9-8607-6402CC50D652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69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1750-C67B-A959-A3A2-4D5DF2E6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6BA7B-1603-1F27-402B-7B57FFC2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5728CFA-524B-17D9-8539-3B893D23F766}"/>
              </a:ext>
            </a:extLst>
          </p:cNvPr>
          <p:cNvSpPr txBox="1"/>
          <p:nvPr/>
        </p:nvSpPr>
        <p:spPr>
          <a:xfrm>
            <a:off x="1320800" y="952500"/>
            <a:ext cx="14071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경찰서 수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, CCTV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수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,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가로등 수 구하기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A4AB35-7E8C-79A3-52AB-01F18988A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28900"/>
            <a:ext cx="9397360" cy="2204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E9CDE-E751-9952-78A2-FDBB3231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976341"/>
            <a:ext cx="8354947" cy="1750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E1229E-32C5-5B6E-8D56-735099D5B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70523"/>
            <a:ext cx="9270930" cy="1750896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65C19EB0-3D4A-8B0E-C040-12B1D2426773}"/>
              </a:ext>
            </a:extLst>
          </p:cNvPr>
          <p:cNvSpPr txBox="1"/>
          <p:nvPr/>
        </p:nvSpPr>
        <p:spPr>
          <a:xfrm>
            <a:off x="791611" y="2095500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별 경찰서 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FC7315D1-5F0A-DCB1-5893-E917DB0BE87F}"/>
              </a:ext>
            </a:extLst>
          </p:cNvPr>
          <p:cNvSpPr txBox="1"/>
          <p:nvPr/>
        </p:nvSpPr>
        <p:spPr>
          <a:xfrm>
            <a:off x="791611" y="4568472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별 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CCTV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B090E56C-FC5E-3312-B4A9-25880015C4FD}"/>
              </a:ext>
            </a:extLst>
          </p:cNvPr>
          <p:cNvSpPr txBox="1"/>
          <p:nvPr/>
        </p:nvSpPr>
        <p:spPr>
          <a:xfrm>
            <a:off x="791610" y="6432048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별 </a:t>
            </a:r>
            <a:r>
              <a:rPr lang="ko-KR" altLang="en-US" sz="24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가로등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25A8E73-FB50-6C4E-C55D-AB55B3016B80}"/>
              </a:ext>
            </a:extLst>
          </p:cNvPr>
          <p:cNvSpPr txBox="1"/>
          <p:nvPr/>
        </p:nvSpPr>
        <p:spPr>
          <a:xfrm>
            <a:off x="11306331" y="2968978"/>
            <a:ext cx="5867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▷ 인천 행정구역의 경찰서 행정구역을 가져오고</a:t>
            </a: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 </a:t>
            </a:r>
          </a:p>
          <a:p>
            <a:pPr lvl="0">
              <a:lnSpc>
                <a:spcPct val="112050"/>
              </a:lnSpc>
            </a:pP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      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행정구역별 경찰서 수 계산</a:t>
            </a:r>
            <a:endParaRPr lang="en-US" altLang="ko-KR" sz="2000" b="1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7B55880B-EAE7-E709-505E-DB0DA86BCCA8}"/>
              </a:ext>
            </a:extLst>
          </p:cNvPr>
          <p:cNvSpPr txBox="1"/>
          <p:nvPr/>
        </p:nvSpPr>
        <p:spPr>
          <a:xfrm>
            <a:off x="11277600" y="5174406"/>
            <a:ext cx="5867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▷ 열의 이름만 바꿔서 가져옴</a:t>
            </a:r>
            <a:endParaRPr lang="en-US" altLang="ko-KR" sz="2000" b="1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659D4A82-32C1-792F-91E8-44EE2960896E}"/>
              </a:ext>
            </a:extLst>
          </p:cNvPr>
          <p:cNvSpPr txBox="1"/>
          <p:nvPr/>
        </p:nvSpPr>
        <p:spPr>
          <a:xfrm>
            <a:off x="11277600" y="7476067"/>
            <a:ext cx="5867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▷각 </a:t>
            </a:r>
            <a:r>
              <a:rPr lang="ko-KR" altLang="en-US" sz="2000" b="1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행끼리의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수를 더해서 총 가로등 수를 가져옴</a:t>
            </a:r>
            <a:endParaRPr lang="en-US" altLang="ko-KR" sz="2000" b="1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C5EE9C-D64D-DBEC-5DAA-DC665B4F8680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5FCDFD57-BF86-EB3E-7C02-51AB550F617A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10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725E0B5C-2DC3-367F-8819-EC9501693735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0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D2B47-8EA0-BDE3-E36D-655A82BE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D398F-6EAD-00D0-59FE-CBDCE290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57B1C9C7-9C0D-831A-AEAF-127DD3961D27}"/>
              </a:ext>
            </a:extLst>
          </p:cNvPr>
          <p:cNvSpPr txBox="1"/>
          <p:nvPr/>
        </p:nvSpPr>
        <p:spPr>
          <a:xfrm>
            <a:off x="1320800" y="952500"/>
            <a:ext cx="1498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동적 </a:t>
            </a:r>
            <a:r>
              <a:rPr lang="ko-KR" altLang="en-US" sz="4200" spc="-200" dirty="0" err="1">
                <a:solidFill>
                  <a:srgbClr val="3E372E"/>
                </a:solidFill>
                <a:ea typeface="Pretendard ExtraBold"/>
              </a:rPr>
              <a:t>크롤링으로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 편의점 수 가져오기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8D694-9F3E-8912-C711-1BE12629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362"/>
          <a:stretch/>
        </p:blipFill>
        <p:spPr>
          <a:xfrm>
            <a:off x="856455" y="2743200"/>
            <a:ext cx="5696745" cy="1796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968180-ECC4-1EE4-894C-3C661AE6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036"/>
          <a:stretch/>
        </p:blipFill>
        <p:spPr>
          <a:xfrm>
            <a:off x="11582400" y="2743200"/>
            <a:ext cx="5696745" cy="604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AEBCBF-EDD4-A493-47F4-B48F0232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638" b="8060"/>
          <a:stretch/>
        </p:blipFill>
        <p:spPr>
          <a:xfrm>
            <a:off x="6927055" y="3977721"/>
            <a:ext cx="5696745" cy="44044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C91450-C8E8-FA6C-198D-AB6F935EA4E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53200" y="3641507"/>
            <a:ext cx="533400" cy="336214"/>
          </a:xfrm>
          <a:prstGeom prst="straightConnector1">
            <a:avLst/>
          </a:prstGeom>
          <a:ln w="57150" cap="flat" cmpd="sng" algn="ctr">
            <a:solidFill>
              <a:srgbClr val="DACEB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D380B9-C03F-5D28-C8EA-CF0F6105C58F}"/>
              </a:ext>
            </a:extLst>
          </p:cNvPr>
          <p:cNvCxnSpPr>
            <a:cxnSpLocks/>
          </p:cNvCxnSpPr>
          <p:nvPr/>
        </p:nvCxnSpPr>
        <p:spPr>
          <a:xfrm flipV="1">
            <a:off x="11753452" y="3390900"/>
            <a:ext cx="496493" cy="586821"/>
          </a:xfrm>
          <a:prstGeom prst="straightConnector1">
            <a:avLst/>
          </a:prstGeom>
          <a:ln w="57150" cap="flat" cmpd="sng" algn="ctr">
            <a:solidFill>
              <a:srgbClr val="DACEB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C01B65-4A42-4256-68AE-4D244B49ADF8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0DA057E1-F8A4-60A7-9A4D-4A2EC332BDA5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11</a:t>
              </a: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FCBE81CF-39A4-714E-356F-D455D093D9D6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1" name="TextBox 23">
            <a:extLst>
              <a:ext uri="{FF2B5EF4-FFF2-40B4-BE49-F238E27FC236}">
                <a16:creationId xmlns:a16="http://schemas.microsoft.com/office/drawing/2014/main" id="{3CFC8966-C445-FE13-BD93-42B99D3677EE}"/>
              </a:ext>
            </a:extLst>
          </p:cNvPr>
          <p:cNvSpPr txBox="1"/>
          <p:nvPr/>
        </p:nvSpPr>
        <p:spPr>
          <a:xfrm>
            <a:off x="-190533" y="2151743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검색할 지역 이름 설정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B5E6394-A7B1-BCE3-6CDE-FF28E464544F}"/>
              </a:ext>
            </a:extLst>
          </p:cNvPr>
          <p:cNvSpPr txBox="1"/>
          <p:nvPr/>
        </p:nvSpPr>
        <p:spPr>
          <a:xfrm>
            <a:off x="6314005" y="3428614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지역별 편의점 개수 추출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AC9E1D4C-462A-BFB6-7D1F-375B19F3AAE7}"/>
              </a:ext>
            </a:extLst>
          </p:cNvPr>
          <p:cNvSpPr txBox="1"/>
          <p:nvPr/>
        </p:nvSpPr>
        <p:spPr>
          <a:xfrm>
            <a:off x="10706067" y="2174085"/>
            <a:ext cx="4999589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데이터 프레임으로 변환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7357EC-2B6E-59EF-1841-0EDA9A36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5" y="4752706"/>
            <a:ext cx="5696744" cy="4944136"/>
          </a:xfrm>
          <a:prstGeom prst="rect">
            <a:avLst/>
          </a:prstGeom>
        </p:spPr>
      </p:pic>
      <p:sp>
        <p:nvSpPr>
          <p:cNvPr id="14" name="TextBox 23">
            <a:extLst>
              <a:ext uri="{FF2B5EF4-FFF2-40B4-BE49-F238E27FC236}">
                <a16:creationId xmlns:a16="http://schemas.microsoft.com/office/drawing/2014/main" id="{9308C56C-20E9-E724-DBB5-736C8D49D863}"/>
              </a:ext>
            </a:extLst>
          </p:cNvPr>
          <p:cNvSpPr txBox="1"/>
          <p:nvPr/>
        </p:nvSpPr>
        <p:spPr>
          <a:xfrm>
            <a:off x="1266427" y="5965370"/>
            <a:ext cx="4397661" cy="100692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>
                <a:shade val="15000"/>
              </a:schemeClr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spc="-100" dirty="0">
                <a:solidFill>
                  <a:srgbClr val="FF0000">
                    <a:alpha val="80000"/>
                  </a:srgbClr>
                </a:solidFill>
                <a:latin typeface="Pretendard Regular"/>
              </a:rPr>
              <a:t>인천지역에 따른 편의점 개수 데이터 존재 </a:t>
            </a:r>
            <a:r>
              <a:rPr lang="en-US" altLang="ko-KR" sz="2400" b="1" spc="-100" dirty="0">
                <a:solidFill>
                  <a:srgbClr val="FF0000">
                    <a:alpha val="80000"/>
                  </a:srgbClr>
                </a:solidFill>
                <a:latin typeface="Pretendard Regular"/>
              </a:rPr>
              <a:t>x</a:t>
            </a:r>
            <a:endParaRPr lang="en-US" sz="2400" b="1" i="0" u="none" strike="noStrike" spc="-100" dirty="0">
              <a:solidFill>
                <a:srgbClr val="FF0000">
                  <a:alpha val="80000"/>
                </a:srgbClr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6280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5BC35-7345-BD0E-7D14-B3CB33D5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6AEF6-596E-A946-ADDE-09864BB3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AEC89A33-700D-1401-AD09-73F735821BF9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데이터 통합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494B68-D9E0-E4DC-EB04-DA96A21B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588"/>
          <a:stretch/>
        </p:blipFill>
        <p:spPr>
          <a:xfrm>
            <a:off x="1143000" y="4168882"/>
            <a:ext cx="7391400" cy="1310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F97B53-D951-076B-469B-4CE8C111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600"/>
          <a:stretch/>
        </p:blipFill>
        <p:spPr>
          <a:xfrm>
            <a:off x="9633628" y="3929282"/>
            <a:ext cx="6901772" cy="250961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D55D26-EFCB-22D2-7940-67E4DE70E41C}"/>
              </a:ext>
            </a:extLst>
          </p:cNvPr>
          <p:cNvCxnSpPr>
            <a:cxnSpLocks/>
          </p:cNvCxnSpPr>
          <p:nvPr/>
        </p:nvCxnSpPr>
        <p:spPr>
          <a:xfrm>
            <a:off x="8686800" y="4824346"/>
            <a:ext cx="685800" cy="0"/>
          </a:xfrm>
          <a:prstGeom prst="straightConnector1">
            <a:avLst/>
          </a:prstGeom>
          <a:ln w="57150" cap="flat" cmpd="sng" algn="ctr">
            <a:solidFill>
              <a:srgbClr val="DACEB9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FDD64E-3A70-8C0D-30B4-13168496B960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59B691C5-3C08-370B-5261-BC108C212CB8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dirty="0">
                  <a:solidFill>
                    <a:srgbClr val="3E372E"/>
                  </a:solidFill>
                  <a:latin typeface="Pretendard ExtraBold"/>
                </a:rPr>
                <a:t>12</a:t>
              </a:r>
              <a:endParaRPr lang="en-US" sz="1800" b="0" i="0" u="none" strike="noStrike" dirty="0">
                <a:solidFill>
                  <a:srgbClr val="3E372E"/>
                </a:solidFill>
                <a:latin typeface="Pretendard ExtraBold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51F04938-0F03-E923-E6F4-0847E9D62618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0" name="TextBox 23">
            <a:extLst>
              <a:ext uri="{FF2B5EF4-FFF2-40B4-BE49-F238E27FC236}">
                <a16:creationId xmlns:a16="http://schemas.microsoft.com/office/drawing/2014/main" id="{29906CB6-77DB-623C-35BD-480B59CCA41D}"/>
              </a:ext>
            </a:extLst>
          </p:cNvPr>
          <p:cNvSpPr txBox="1"/>
          <p:nvPr/>
        </p:nvSpPr>
        <p:spPr>
          <a:xfrm>
            <a:off x="762000" y="3622795"/>
            <a:ext cx="4628994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인천 행정구역의 데이터 타입 통일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D5826B4-A727-6756-19F1-3165F66250FC}"/>
              </a:ext>
            </a:extLst>
          </p:cNvPr>
          <p:cNvSpPr txBox="1"/>
          <p:nvPr/>
        </p:nvSpPr>
        <p:spPr>
          <a:xfrm>
            <a:off x="9150350" y="3406882"/>
            <a:ext cx="654685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인천 행정구역을 기준으로 통합 후 </a:t>
            </a:r>
            <a:r>
              <a:rPr lang="en-US" altLang="ko-KR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csv</a:t>
            </a:r>
            <a:r>
              <a:rPr lang="ko-KR" altLang="en-US" sz="20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파일로 저장</a:t>
            </a:r>
            <a:endParaRPr lang="en-US" sz="20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0042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5D448-04DE-CAE9-84B0-E8C93D42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EF8721-3C53-7D89-AAF3-5F26F15E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038868-78D5-02F3-22BD-973F5FE28B96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00E034B-012B-691C-A6EC-CDC2B92699A6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13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0B6997D-A477-5EAC-4C50-1CB3F3D54C22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1864E8B-2965-EA5A-B3A9-095E8BEEF2F9}"/>
              </a:ext>
            </a:extLst>
          </p:cNvPr>
          <p:cNvSpPr txBox="1"/>
          <p:nvPr/>
        </p:nvSpPr>
        <p:spPr>
          <a:xfrm>
            <a:off x="13160739" y="45212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451F44D-CF5A-8EEE-3265-0EAA0359C157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과정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CEA34E-FA16-438C-A149-091D1FE4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689" y="300990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29DE56-D70B-3E2B-1D2E-A15BC906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889" y="300990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E17813-00F1-2235-7172-4E84C3D90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4628" y="5226050"/>
            <a:ext cx="609600" cy="60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521A835-3400-A589-99AD-F07C1923B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528" y="544195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752123-7F4C-AD86-DAB0-D795C8FE0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389" y="300990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56295A8-41D3-62C3-C88E-FAF6CAC47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28" y="5213350"/>
            <a:ext cx="6096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625BD2B-545C-FFE0-E2BF-177C64327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428" y="5429250"/>
            <a:ext cx="190500" cy="190500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35544D89-5028-D0F4-DA19-D3178BC031FF}"/>
              </a:ext>
            </a:extLst>
          </p:cNvPr>
          <p:cNvSpPr txBox="1"/>
          <p:nvPr/>
        </p:nvSpPr>
        <p:spPr>
          <a:xfrm>
            <a:off x="11770817" y="4290170"/>
            <a:ext cx="2806700" cy="2828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변수에 </a:t>
            </a:r>
            <a:r>
              <a:rPr lang="ko-KR" altLang="en-US" sz="3000" spc="-100" dirty="0">
                <a:solidFill>
                  <a:srgbClr val="3E372E"/>
                </a:solidFill>
                <a:ea typeface="Pretendard ExtraBold"/>
              </a:rPr>
              <a:t>대한 </a:t>
            </a:r>
            <a:r>
              <a:rPr lang="ko-KR" altLang="en-US" sz="3000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3000" spc="-100" dirty="0">
                <a:solidFill>
                  <a:srgbClr val="3E372E"/>
                </a:solidFill>
                <a:ea typeface="Pretendard ExtraBold"/>
              </a:rPr>
              <a:t> 관계 시각화 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58A1C71F-2E20-E97D-2D7D-96354C457208}"/>
              </a:ext>
            </a:extLst>
          </p:cNvPr>
          <p:cNvSpPr txBox="1"/>
          <p:nvPr/>
        </p:nvSpPr>
        <p:spPr>
          <a:xfrm>
            <a:off x="7623539" y="5070850"/>
            <a:ext cx="32639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데이터 시각화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E85D01E0-4985-76B3-AF89-82E75A5D78E8}"/>
              </a:ext>
            </a:extLst>
          </p:cNvPr>
          <p:cNvSpPr txBox="1"/>
          <p:nvPr/>
        </p:nvSpPr>
        <p:spPr>
          <a:xfrm>
            <a:off x="3547047" y="4994650"/>
            <a:ext cx="32131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데이터 파일 불러오기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5460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AAAAB-A4BE-482A-AA36-BD2CE9BD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F4B3F-DBE7-84C9-AFF7-9309A5CF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C65DB880-5CF9-AC11-39C6-410A0E9FE1CD}"/>
              </a:ext>
            </a:extLst>
          </p:cNvPr>
          <p:cNvSpPr txBox="1"/>
          <p:nvPr/>
        </p:nvSpPr>
        <p:spPr>
          <a:xfrm>
            <a:off x="1320800" y="952500"/>
            <a:ext cx="9728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파일 불러오기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FB198C-0AED-3927-6805-D93A70DC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533"/>
          <a:stretch/>
        </p:blipFill>
        <p:spPr>
          <a:xfrm>
            <a:off x="9447202" y="3048863"/>
            <a:ext cx="7697274" cy="4125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C693D6-960F-0AC6-7F1C-4FAEA3FBF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787"/>
          <a:stretch/>
        </p:blipFill>
        <p:spPr>
          <a:xfrm>
            <a:off x="990600" y="3742013"/>
            <a:ext cx="8464097" cy="227511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5AE6775-3BAC-21C0-4CCB-AA16FA07A405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C006F3A0-5F8D-63D3-2F47-E87426A9A3E2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14</a:t>
              </a:r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E0218F16-BDDA-224E-1B80-22C27E4260AA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39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608C7-8101-0FE6-C7CC-031ACEB1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EB752-B6B3-37BC-02CD-93F86C93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4F8606A1-EC2B-44C6-F22D-1A89DEA30516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시각화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9A32E-87FC-E85C-2EF3-773F5DE4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00400"/>
            <a:ext cx="7893844" cy="3886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ED5959-377A-B653-12BF-72A6B1A1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44" y="2857500"/>
            <a:ext cx="8859666" cy="47803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C53786C-2D47-CFDE-98B3-D62CC7A85446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526B391D-6049-D816-5AAD-DAEF521996BD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15</a:t>
              </a:r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254F3ECF-5E46-4FBB-78E0-9E494249A3A0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4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A014F-A2FD-5209-A246-E8E53225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828DD-7C38-241F-9597-A148F3B4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014266F-5D43-8F1F-B3CA-AC8769C70E13}"/>
              </a:ext>
            </a:extLst>
          </p:cNvPr>
          <p:cNvSpPr txBox="1"/>
          <p:nvPr/>
        </p:nvSpPr>
        <p:spPr>
          <a:xfrm>
            <a:off x="1320800" y="952500"/>
            <a:ext cx="10718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시각화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(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경찰서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)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15FB7-0A37-F88F-9921-ABD98F88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2150"/>
            <a:ext cx="6721475" cy="441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19247E-6AFC-96BE-1A41-F2337D9B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400300"/>
            <a:ext cx="8686800" cy="657598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7A540F9-E135-28E3-1542-B664CF43C429}"/>
              </a:ext>
            </a:extLst>
          </p:cNvPr>
          <p:cNvSpPr/>
          <p:nvPr/>
        </p:nvSpPr>
        <p:spPr>
          <a:xfrm>
            <a:off x="8839200" y="2871241"/>
            <a:ext cx="1790700" cy="1331626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7ACBDF-07E3-AFD8-4FC3-CDC830A51AF4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4FD7D387-FB2D-51F4-FB01-C1DECAD6065C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dirty="0">
                  <a:solidFill>
                    <a:srgbClr val="3E372E"/>
                  </a:solidFill>
                  <a:latin typeface="Pretendard ExtraBold"/>
                </a:rPr>
                <a:t>16</a:t>
              </a:r>
              <a:endParaRPr lang="en-US" sz="1800" b="0" i="0" u="none" strike="noStrike" dirty="0">
                <a:solidFill>
                  <a:srgbClr val="3E372E"/>
                </a:solidFill>
                <a:latin typeface="Pretendard ExtraBold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EB000217-EA5C-3557-34E0-426CFB728191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59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07100" y="5118100"/>
            <a:ext cx="6223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268200" y="78410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3E372E"/>
                </a:solidFill>
                <a:ea typeface="Pretendard Regular"/>
              </a:rPr>
              <a:t>참고 문헌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98300" y="7980795"/>
            <a:ext cx="72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55500" y="68758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결론 및 후기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785600" y="7015595"/>
            <a:ext cx="72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5500" y="59106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데이터 분석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85600" y="6050395"/>
            <a:ext cx="68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55500" y="48438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모델 학습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72900" y="4996295"/>
            <a:ext cx="68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55500" y="38786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데이터 수집 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760200" y="4031095"/>
            <a:ext cx="68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42800" y="2913495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프로젝트 소개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60200" y="3065895"/>
            <a:ext cx="43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5600" y="4152900"/>
            <a:ext cx="8915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>
                <a:solidFill>
                  <a:srgbClr val="A3C469"/>
                </a:solidFill>
                <a:latin typeface="Pretendard ExtraBold"/>
              </a:rPr>
              <a:t> </a:t>
            </a:r>
            <a:r>
              <a:rPr lang="ko-KR" sz="10000" b="0" i="0" u="none" strike="noStrike">
                <a:solidFill>
                  <a:srgbClr val="A3C469"/>
                </a:solidFill>
                <a:ea typeface="Pretendard ExtraBold"/>
              </a:rPr>
              <a:t>목차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91186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pc="2400" dirty="0" err="1">
                <a:solidFill>
                  <a:srgbClr val="B3A593"/>
                </a:solidFill>
                <a:latin typeface="Pretendard Regular"/>
              </a:rPr>
              <a:t>DataCrawing</a:t>
            </a:r>
            <a:endParaRPr lang="en-US" sz="1800" b="0" i="0" u="none" strike="noStrike" spc="2400" dirty="0">
              <a:solidFill>
                <a:srgbClr val="B3A593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400">
                <a:solidFill>
                  <a:srgbClr val="B3A593"/>
                </a:solidFill>
                <a:latin typeface="Pretendard Regular"/>
              </a:rPr>
              <a:t>simple presentation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B25CB971-CA64-F6CD-F908-81B024764B3D}"/>
              </a:ext>
            </a:extLst>
          </p:cNvPr>
          <p:cNvSpPr txBox="1"/>
          <p:nvPr/>
        </p:nvSpPr>
        <p:spPr>
          <a:xfrm>
            <a:off x="12242800" y="1950026"/>
            <a:ext cx="722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3E372E"/>
                </a:solidFill>
                <a:ea typeface="Pretendard Regular"/>
              </a:rPr>
              <a:t>프로젝트 동기</a:t>
            </a:r>
            <a:endParaRPr lang="ko-KR" sz="3200" b="0" i="0" u="none" strike="noStrike" dirty="0">
              <a:solidFill>
                <a:srgbClr val="3E372E"/>
              </a:solidFill>
              <a:ea typeface="Pretendard Regular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384CE971-C430-D292-9977-2EAC63035FB6}"/>
              </a:ext>
            </a:extLst>
          </p:cNvPr>
          <p:cNvSpPr txBox="1"/>
          <p:nvPr/>
        </p:nvSpPr>
        <p:spPr>
          <a:xfrm>
            <a:off x="11760200" y="2102426"/>
            <a:ext cx="43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A3C469"/>
                </a:solidFill>
                <a:latin typeface="Pretendard ExtraBold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7FBA0E-D837-1BFB-C2D6-6901017B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4C4AA-1534-717E-2AE0-709EB06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155C9C80-425B-276A-3312-D6F7EE7E33EF}"/>
              </a:ext>
            </a:extLst>
          </p:cNvPr>
          <p:cNvSpPr txBox="1"/>
          <p:nvPr/>
        </p:nvSpPr>
        <p:spPr>
          <a:xfrm>
            <a:off x="1320800" y="952500"/>
            <a:ext cx="10414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시각화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(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가로등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)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5478B5-5E7A-938C-61AD-8CC8FD4F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314700"/>
            <a:ext cx="6750916" cy="4500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786F36-1A2D-4059-CC00-583D57FD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307" y="2743200"/>
            <a:ext cx="8283654" cy="62865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A44A5C9-DA81-3D74-C5B7-7D9E99A7817B}"/>
              </a:ext>
            </a:extLst>
          </p:cNvPr>
          <p:cNvSpPr/>
          <p:nvPr/>
        </p:nvSpPr>
        <p:spPr>
          <a:xfrm>
            <a:off x="9163916" y="3009900"/>
            <a:ext cx="5161684" cy="1371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0648A8-2465-04E6-6011-BC464DB226D8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8728ABA3-82EF-926A-7717-7F9397FA370B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17</a:t>
              </a:r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FE2DEC05-7344-5711-0889-CB00AB5D6338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29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AD25A2-EB54-DD52-9EB8-6F1395B7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FE7D1-F92F-55BF-F78C-3CD42E2E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E108898E-228B-1C03-03B4-2F7C2D5CA5A9}"/>
              </a:ext>
            </a:extLst>
          </p:cNvPr>
          <p:cNvSpPr txBox="1"/>
          <p:nvPr/>
        </p:nvSpPr>
        <p:spPr>
          <a:xfrm>
            <a:off x="1320800" y="952500"/>
            <a:ext cx="88519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시각화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(CCTV)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C449D7-E80A-2FD5-7509-E2F29E51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605" y="2235200"/>
            <a:ext cx="9360795" cy="686871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F4681C7-B2AA-A483-9009-7E0AE75DC49F}"/>
              </a:ext>
            </a:extLst>
          </p:cNvPr>
          <p:cNvSpPr/>
          <p:nvPr/>
        </p:nvSpPr>
        <p:spPr>
          <a:xfrm>
            <a:off x="9448800" y="2743200"/>
            <a:ext cx="2057400" cy="10668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B884AA-2815-CD85-D9EC-B98E5760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79" y="3289300"/>
            <a:ext cx="7578726" cy="472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B75EBB5-FA8A-B8C2-8CAC-5B305993B6E9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138CC0DD-8F12-7668-FF04-16A99BEADDCB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18</a:t>
              </a: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00BCB00D-BFBF-801F-A805-C8BC328870AB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6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1A136-643C-8A05-E1BF-58566A22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F47C0-98DC-8273-7774-05B1AFF2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0A662CF4-191F-87C3-01D7-5A54A0834250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분석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시각화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(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편의점 수</a:t>
            </a:r>
            <a:r>
              <a:rPr lang="en-US" altLang="ko-KR" sz="4200" spc="-200" dirty="0">
                <a:solidFill>
                  <a:srgbClr val="3E372E"/>
                </a:solidFill>
                <a:ea typeface="Pretendard ExtraBold"/>
              </a:rPr>
              <a:t>)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55DF0-F7FB-ED42-BC19-33F845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21" y="2552700"/>
            <a:ext cx="8141595" cy="609795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E4B6CE9-59A5-8620-5A67-2D7DF15AC81B}"/>
              </a:ext>
            </a:extLst>
          </p:cNvPr>
          <p:cNvSpPr/>
          <p:nvPr/>
        </p:nvSpPr>
        <p:spPr>
          <a:xfrm>
            <a:off x="9601200" y="2857500"/>
            <a:ext cx="2743200" cy="10668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768D4F-AD89-33F9-1066-0A43A562A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62300"/>
            <a:ext cx="6992472" cy="4572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1F47622-9658-DBA7-73BB-6940A5A65BC8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BD6D4089-8576-6EEA-139F-1DD3DD4A808D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19</a:t>
              </a:r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8B7276E5-B937-71EE-AE01-6799734EB558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3BEC60E6-9D4D-C166-F529-D52D55931FFF}"/>
              </a:ext>
            </a:extLst>
          </p:cNvPr>
          <p:cNvSpPr/>
          <p:nvPr/>
        </p:nvSpPr>
        <p:spPr>
          <a:xfrm>
            <a:off x="9296400" y="5753100"/>
            <a:ext cx="2438400" cy="1823356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881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DDBED-D63D-A83B-16F9-A1DBCA0F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04EBA7-5F2F-B992-A3CD-7B7B1B6E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4D2640-0B7C-A989-F787-405995C354C7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0F1106E-4C01-A671-5A77-CA43DB120E51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dirty="0">
                  <a:solidFill>
                    <a:srgbClr val="3E372E"/>
                  </a:solidFill>
                  <a:latin typeface="Pretendard ExtraBold"/>
                </a:rPr>
                <a:t>20</a:t>
              </a:r>
              <a:endParaRPr lang="en-US" sz="1800" b="0" i="0" u="none" strike="noStrike" dirty="0">
                <a:solidFill>
                  <a:srgbClr val="3E372E"/>
                </a:solidFill>
                <a:latin typeface="Pretendard Extra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EAFF28F-6149-8DA4-3444-94FA5E293A6D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04B29BC3-1C20-70DE-E898-B92D4D7164C2}"/>
              </a:ext>
            </a:extLst>
          </p:cNvPr>
          <p:cNvSpPr txBox="1"/>
          <p:nvPr/>
        </p:nvSpPr>
        <p:spPr>
          <a:xfrm>
            <a:off x="13160739" y="45212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F2D0050-E031-CE3B-6B85-259935BEE098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학습 과정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D27E22-18DA-21B1-9CF1-65BE62DF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9A322A-8282-AB5C-865E-171F72C9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F559A8-5627-A572-D68A-F5CC68755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439" y="49784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47B9018-40B2-0522-9980-C432058E5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639" y="5194300"/>
            <a:ext cx="190500" cy="19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165954C-6D6E-9942-2782-7039B9326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F8A300A-6137-D4E8-9462-DC95B1560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939" y="4978400"/>
            <a:ext cx="609600" cy="60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25D51B-D527-DCD9-9929-C3789D7F6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839" y="51943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50EA1A-8BE6-00F6-3D48-DC6592F06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77DFCB8-11A7-CD1F-39E5-F68DA353C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39" y="4965700"/>
            <a:ext cx="6096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19076EC-005D-D443-55BF-C61D0E6DE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739" y="5181600"/>
            <a:ext cx="190500" cy="1905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415773E9-9FE1-05AE-2CCA-47678544654E}"/>
              </a:ext>
            </a:extLst>
          </p:cNvPr>
          <p:cNvSpPr txBox="1"/>
          <p:nvPr/>
        </p:nvSpPr>
        <p:spPr>
          <a:xfrm>
            <a:off x="13128261" y="4842250"/>
            <a:ext cx="39243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모델  정확성 확인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61F2D07-F839-A520-B816-57E381940D5C}"/>
              </a:ext>
            </a:extLst>
          </p:cNvPr>
          <p:cNvSpPr txBox="1"/>
          <p:nvPr/>
        </p:nvSpPr>
        <p:spPr>
          <a:xfrm>
            <a:off x="9678128" y="4042520"/>
            <a:ext cx="2806700" cy="2828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모델 학습 과정 시각화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DA4FA68E-CA85-FF13-7755-A73DD1CABD34}"/>
              </a:ext>
            </a:extLst>
          </p:cNvPr>
          <p:cNvSpPr txBox="1"/>
          <p:nvPr/>
        </p:nvSpPr>
        <p:spPr>
          <a:xfrm>
            <a:off x="5530850" y="4823200"/>
            <a:ext cx="32639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모델 학습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D59AF25E-A7F8-D7B1-2463-DA1B94E67BF4}"/>
              </a:ext>
            </a:extLst>
          </p:cNvPr>
          <p:cNvSpPr txBox="1"/>
          <p:nvPr/>
        </p:nvSpPr>
        <p:spPr>
          <a:xfrm>
            <a:off x="1454358" y="4747000"/>
            <a:ext cx="32131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데이터 </a:t>
            </a:r>
            <a:r>
              <a:rPr lang="ko-KR" altLang="en-US" sz="3000" b="0" i="0" u="none" strike="noStrike" spc="-100" dirty="0" err="1">
                <a:solidFill>
                  <a:srgbClr val="3E372E"/>
                </a:solidFill>
                <a:latin typeface="Pretendard ExtraBold"/>
                <a:ea typeface="Pretendard ExtraBold"/>
              </a:rPr>
              <a:t>전처리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9552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EBB75-5C45-A77D-2C91-8B5870486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67E97-2454-79F3-9694-504608CA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010FE322-E695-80AF-D427-304FC3A41403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학습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학습 준비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30B14-8B9C-0665-BB38-F41CAFF7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066"/>
          <a:stretch/>
        </p:blipFill>
        <p:spPr>
          <a:xfrm>
            <a:off x="1373332" y="3186140"/>
            <a:ext cx="7001852" cy="754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C91B16-DE22-1963-16D8-57D96BCB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73" b="73303"/>
          <a:stretch/>
        </p:blipFill>
        <p:spPr>
          <a:xfrm>
            <a:off x="1297565" y="4674893"/>
            <a:ext cx="7001852" cy="931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0744B-40A8-DEF8-E298-C913ED18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697" b="40972"/>
          <a:stretch/>
        </p:blipFill>
        <p:spPr>
          <a:xfrm>
            <a:off x="1320800" y="6540896"/>
            <a:ext cx="7001852" cy="20450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E5E945-7AA0-A932-9B27-25F0FE1ECC0E}"/>
              </a:ext>
            </a:extLst>
          </p:cNvPr>
          <p:cNvSpPr/>
          <p:nvPr/>
        </p:nvSpPr>
        <p:spPr>
          <a:xfrm>
            <a:off x="1407968" y="2734182"/>
            <a:ext cx="2895600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데이터와 </a:t>
            </a:r>
            <a:r>
              <a:rPr lang="ko-KR" altLang="en-US" dirty="0" err="1"/>
              <a:t>타겟값으로</a:t>
            </a:r>
            <a:r>
              <a:rPr lang="ko-KR" altLang="en-US" dirty="0"/>
              <a:t>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1FD61C-1903-93FD-6A11-ACB8254AF3D0}"/>
              </a:ext>
            </a:extLst>
          </p:cNvPr>
          <p:cNvSpPr/>
          <p:nvPr/>
        </p:nvSpPr>
        <p:spPr>
          <a:xfrm>
            <a:off x="1341582" y="4329643"/>
            <a:ext cx="2163618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표준화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EBC273-64E6-3E19-3946-261690E9EE04}"/>
              </a:ext>
            </a:extLst>
          </p:cNvPr>
          <p:cNvSpPr/>
          <p:nvPr/>
        </p:nvSpPr>
        <p:spPr>
          <a:xfrm>
            <a:off x="1297565" y="6270369"/>
            <a:ext cx="4417436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</a:t>
            </a:r>
            <a:r>
              <a:rPr lang="en-US" altLang="ko-KR" dirty="0"/>
              <a:t>/</a:t>
            </a:r>
            <a:r>
              <a:rPr lang="ko-KR" altLang="en-US" dirty="0"/>
              <a:t>테스트 데이터로 분리 및 랜덤 </a:t>
            </a:r>
            <a:r>
              <a:rPr lang="ko-KR" altLang="en-US" dirty="0" err="1"/>
              <a:t>셔플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9B8BBD-B846-63E3-66C3-3FEE253E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545" y="4088129"/>
            <a:ext cx="3677163" cy="266737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5ADC71-79E8-84E4-BEE8-59D256FDEC24}"/>
              </a:ext>
            </a:extLst>
          </p:cNvPr>
          <p:cNvSpPr/>
          <p:nvPr/>
        </p:nvSpPr>
        <p:spPr>
          <a:xfrm>
            <a:off x="9543185" y="3671776"/>
            <a:ext cx="1734416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정의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ED6F24-ECAC-F813-5E3C-79A6F51E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545" y="1634616"/>
            <a:ext cx="2267266" cy="17909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88DD4C-C055-BB25-77F9-1349C61C1575}"/>
              </a:ext>
            </a:extLst>
          </p:cNvPr>
          <p:cNvSpPr/>
          <p:nvPr/>
        </p:nvSpPr>
        <p:spPr>
          <a:xfrm>
            <a:off x="9453665" y="1324359"/>
            <a:ext cx="2512435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하이퍼</a:t>
            </a:r>
            <a:r>
              <a:rPr lang="ko-KR" altLang="en-US" dirty="0"/>
              <a:t> 파라미터 설정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677498-5D12-136D-C4D5-2FA4EBA30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763" y="7626761"/>
            <a:ext cx="6587438" cy="9350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1FE9F2-6198-3261-BF7F-03F0436C9FF9}"/>
              </a:ext>
            </a:extLst>
          </p:cNvPr>
          <p:cNvSpPr/>
          <p:nvPr/>
        </p:nvSpPr>
        <p:spPr>
          <a:xfrm>
            <a:off x="9570894" y="7170727"/>
            <a:ext cx="3306906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손실함수 및 </a:t>
            </a:r>
            <a:r>
              <a:rPr lang="ko-KR" altLang="en-US" dirty="0" err="1"/>
              <a:t>옵티마이저</a:t>
            </a:r>
            <a:r>
              <a:rPr lang="ko-KR" altLang="en-US" dirty="0"/>
              <a:t> 정의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E78C7C-5881-D64F-BC7B-A91574821BFC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95C431E-E02C-EC57-5C9F-220054B111CB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21</a:t>
              </a: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F15055E0-F0C0-FF0D-3836-254653DD492E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33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45000-DD19-29F6-E5C4-AF340B58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F4552-894A-A293-ABE8-140A8C09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66C8D051-7921-34A2-C9FB-78C59689C4B8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학습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학습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B9117-1B69-5A34-DD5A-04DBAB70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5" y="2477077"/>
            <a:ext cx="7037709" cy="66224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C1813-ECD0-9A68-E4E6-2C73C48A842E}"/>
              </a:ext>
            </a:extLst>
          </p:cNvPr>
          <p:cNvSpPr/>
          <p:nvPr/>
        </p:nvSpPr>
        <p:spPr>
          <a:xfrm>
            <a:off x="1106430" y="3248314"/>
            <a:ext cx="1638300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학습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940231-C778-E59D-6312-2F54D8AE13AA}"/>
              </a:ext>
            </a:extLst>
          </p:cNvPr>
          <p:cNvSpPr/>
          <p:nvPr/>
        </p:nvSpPr>
        <p:spPr>
          <a:xfrm>
            <a:off x="2744730" y="3438814"/>
            <a:ext cx="4991100" cy="2349499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33DE6-F0E9-454E-7906-D6F5C941B260}"/>
              </a:ext>
            </a:extLst>
          </p:cNvPr>
          <p:cNvSpPr/>
          <p:nvPr/>
        </p:nvSpPr>
        <p:spPr>
          <a:xfrm>
            <a:off x="2744730" y="5915315"/>
            <a:ext cx="6515100" cy="990599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857A3D6-C448-4F6D-FC98-42963F1AE667}"/>
              </a:ext>
            </a:extLst>
          </p:cNvPr>
          <p:cNvSpPr/>
          <p:nvPr/>
        </p:nvSpPr>
        <p:spPr>
          <a:xfrm>
            <a:off x="2744730" y="7677153"/>
            <a:ext cx="4762500" cy="1209961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E9BCFE-30A1-C67D-C5AE-43992B56A8B1}"/>
              </a:ext>
            </a:extLst>
          </p:cNvPr>
          <p:cNvSpPr/>
          <p:nvPr/>
        </p:nvSpPr>
        <p:spPr>
          <a:xfrm>
            <a:off x="1030230" y="5788313"/>
            <a:ext cx="1638300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검증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31B01D-5687-AC63-773A-439C4F9E90C8}"/>
              </a:ext>
            </a:extLst>
          </p:cNvPr>
          <p:cNvSpPr/>
          <p:nvPr/>
        </p:nvSpPr>
        <p:spPr>
          <a:xfrm>
            <a:off x="1080652" y="7663873"/>
            <a:ext cx="1638300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복사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A02724-C8DA-4846-3DA9-264AB2D8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2723249"/>
            <a:ext cx="7649643" cy="645885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D4504D-1A1E-8809-8E84-504BD261B464}"/>
              </a:ext>
            </a:extLst>
          </p:cNvPr>
          <p:cNvSpPr/>
          <p:nvPr/>
        </p:nvSpPr>
        <p:spPr>
          <a:xfrm>
            <a:off x="9614303" y="8864024"/>
            <a:ext cx="4589718" cy="245917"/>
          </a:xfrm>
          <a:prstGeom prst="roundRect">
            <a:avLst>
              <a:gd name="adj" fmla="val 959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5797D5-13F6-A0A1-CEDB-0487D1DAA2BC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7E8A7616-7CA1-61E1-CF2C-A270CC953FC1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22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F734F17E-8C45-53DA-9269-8CEC0C49ECEA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70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53C31-F62F-08E0-6B29-D1C97C64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3990BB13-DD6F-FA4E-431D-11C9C2A307AD}"/>
              </a:ext>
            </a:extLst>
          </p:cNvPr>
          <p:cNvSpPr txBox="1"/>
          <p:nvPr/>
        </p:nvSpPr>
        <p:spPr>
          <a:xfrm>
            <a:off x="1320800" y="952500"/>
            <a:ext cx="11404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모델 학습 결과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: </a:t>
            </a:r>
            <a:r>
              <a:rPr lang="ko-KR" altLang="en-US" sz="5400" spc="-200" dirty="0" err="1">
                <a:solidFill>
                  <a:srgbClr val="3E372E"/>
                </a:solidFill>
                <a:ea typeface="Pretendard ExtraBold"/>
              </a:rPr>
              <a:t>손실값</a:t>
            </a:r>
            <a:r>
              <a:rPr lang="ko-KR" altLang="en-US" sz="5400" spc="-200" dirty="0">
                <a:solidFill>
                  <a:srgbClr val="3E372E"/>
                </a:solidFill>
                <a:ea typeface="Pretendard ExtraBold"/>
              </a:rPr>
              <a:t> 확인</a:t>
            </a:r>
            <a:endParaRPr lang="ko-KR" sz="54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2649F6-F71A-6B10-56E7-DFFD2C92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82" y="2249566"/>
            <a:ext cx="13136436" cy="668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EF79A-B70E-24DF-9073-B08DF09B4871}"/>
              </a:ext>
            </a:extLst>
          </p:cNvPr>
          <p:cNvSpPr txBox="1"/>
          <p:nvPr/>
        </p:nvSpPr>
        <p:spPr>
          <a:xfrm>
            <a:off x="1676400" y="24338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 value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7CD39-761E-7EBE-8F27-FB63D742F731}"/>
              </a:ext>
            </a:extLst>
          </p:cNvPr>
          <p:cNvSpPr txBox="1"/>
          <p:nvPr/>
        </p:nvSpPr>
        <p:spPr>
          <a:xfrm>
            <a:off x="15468600" y="87466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2A522-88DC-B7BB-9E8D-FF0E2E02BB7B}"/>
              </a:ext>
            </a:extLst>
          </p:cNvPr>
          <p:cNvSpPr txBox="1"/>
          <p:nvPr/>
        </p:nvSpPr>
        <p:spPr>
          <a:xfrm>
            <a:off x="15018909" y="47695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 loss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B8A3D-59F8-FB46-91AC-E0EEC8963E45}"/>
              </a:ext>
            </a:extLst>
          </p:cNvPr>
          <p:cNvSpPr txBox="1"/>
          <p:nvPr/>
        </p:nvSpPr>
        <p:spPr>
          <a:xfrm>
            <a:off x="15050659" y="818549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loss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13F16-A9F3-4479-9EC2-464D15A12AC5}"/>
              </a:ext>
            </a:extLst>
          </p:cNvPr>
          <p:cNvSpPr txBox="1"/>
          <p:nvPr/>
        </p:nvSpPr>
        <p:spPr>
          <a:xfrm>
            <a:off x="5181600" y="60579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Lowest Valid loss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4CA01-BBCD-50F2-4DDF-DFA48032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05" y="1548880"/>
            <a:ext cx="6725589" cy="204816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219FACB-13F2-1F77-C136-2284A6F62A54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E66E013E-B9B9-BE45-794D-55F12C06CFFB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23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E8A070E6-60EB-207D-499F-C716A487BE8A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87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4DC91-3A0D-0F6A-E15F-E3E0E223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BA376A-976C-6D33-DEDA-4FDAC48D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EAC003DA-F014-FF38-51EA-1907AA0996FA}"/>
              </a:ext>
            </a:extLst>
          </p:cNvPr>
          <p:cNvSpPr txBox="1"/>
          <p:nvPr/>
        </p:nvSpPr>
        <p:spPr>
          <a:xfrm>
            <a:off x="1320800" y="952500"/>
            <a:ext cx="12852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모델 학습 결과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: </a:t>
            </a:r>
            <a:r>
              <a:rPr lang="ko-KR" altLang="en-US" sz="5400" spc="-200" dirty="0">
                <a:solidFill>
                  <a:srgbClr val="3E372E"/>
                </a:solidFill>
                <a:ea typeface="Pretendard ExtraBold"/>
              </a:rPr>
              <a:t>모델 예측 정확성 확인</a:t>
            </a:r>
            <a:r>
              <a:rPr lang="en-US" altLang="ko-KR" sz="5400" spc="-200" dirty="0">
                <a:solidFill>
                  <a:srgbClr val="3E372E"/>
                </a:solidFill>
                <a:ea typeface="Pretendard ExtraBold"/>
              </a:rPr>
              <a:t> </a:t>
            </a:r>
            <a:endParaRPr lang="ko-KR" sz="54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D962EE2C-7BCC-ABD9-7CC6-B765D812A8BE}"/>
              </a:ext>
            </a:extLst>
          </p:cNvPr>
          <p:cNvSpPr txBox="1"/>
          <p:nvPr/>
        </p:nvSpPr>
        <p:spPr>
          <a:xfrm>
            <a:off x="8742931" y="7341433"/>
            <a:ext cx="7874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spc="-100" dirty="0">
                <a:solidFill>
                  <a:srgbClr val="3E372E"/>
                </a:solidFill>
                <a:ea typeface="Pretendard ExtraBold"/>
              </a:rPr>
              <a:t>평균 절대 오차</a:t>
            </a:r>
            <a:r>
              <a:rPr lang="en-US" altLang="ko-KR" sz="3400" spc="-100" dirty="0">
                <a:solidFill>
                  <a:srgbClr val="3E372E"/>
                </a:solidFill>
                <a:ea typeface="Pretendard ExtraBold"/>
              </a:rPr>
              <a:t>(MAE): 0.0013</a:t>
            </a:r>
            <a:endParaRPr lang="ko-KR" sz="3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72D1AA-4F93-8B21-51D4-6CD5E599DC6C}"/>
              </a:ext>
            </a:extLst>
          </p:cNvPr>
          <p:cNvSpPr/>
          <p:nvPr/>
        </p:nvSpPr>
        <p:spPr>
          <a:xfrm>
            <a:off x="8726604" y="7341018"/>
            <a:ext cx="4760796" cy="609599"/>
          </a:xfrm>
          <a:prstGeom prst="roundRect">
            <a:avLst>
              <a:gd name="adj" fmla="val 959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0E80B-D983-5087-61F5-46A57283CE99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28D2D16-7302-53A3-DC65-054C73BB5F4E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dirty="0">
                  <a:solidFill>
                    <a:srgbClr val="3E372E"/>
                  </a:solidFill>
                  <a:latin typeface="Pretendard ExtraBold"/>
                </a:rPr>
                <a:t>24</a:t>
              </a:r>
              <a:endParaRPr lang="en-US" sz="1800" b="0" i="0" u="none" strike="noStrike" dirty="0">
                <a:solidFill>
                  <a:srgbClr val="3E372E"/>
                </a:solidFill>
                <a:latin typeface="Pretendard ExtraBold"/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36BF6008-13C0-B6EE-79E0-234129B4858E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A3620A7-5008-1538-AAF8-05587D7F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023" y="2794000"/>
            <a:ext cx="6909308" cy="41563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AC35DC-D6BC-5608-B3D7-7E9CCA95D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73" y="2552700"/>
            <a:ext cx="6472830" cy="640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65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8445E-A036-CA35-6748-42B2F6F1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7B6B30-CE37-87C4-271A-676F0B86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CAF6E57-8773-5692-6E5A-2ABAE521212D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40DC4D6-5DE1-90C5-B1C7-4B9BF46A5306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25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CDC73A4-786E-F333-2902-2BE48CB1F2F5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93AAB8A-8A28-4CE6-D8F2-50D6A717215A}"/>
              </a:ext>
            </a:extLst>
          </p:cNvPr>
          <p:cNvSpPr txBox="1"/>
          <p:nvPr/>
        </p:nvSpPr>
        <p:spPr>
          <a:xfrm>
            <a:off x="13160739" y="45212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470A54D-4A84-B6B5-F26D-EAE195474A00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모델 예측 과정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FFF9BC-036B-B385-DCCC-2EAA3C74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4510071-94B2-217F-E2F8-929613EA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62250"/>
            <a:ext cx="3848100" cy="5410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24B4AF-2B57-5FCC-86FB-6894DE22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439" y="4978400"/>
            <a:ext cx="609600" cy="609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1B180C-FE16-ACF6-2A3B-3A4BF1306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639" y="5194300"/>
            <a:ext cx="190500" cy="19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92B6C0-75B2-5802-E489-EF900899B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AA88301-6A0D-3389-3A77-465E859EE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939" y="4978400"/>
            <a:ext cx="609600" cy="60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1700325-1685-5A0F-4960-532980793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839" y="51943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664BD4-8702-B2A1-406E-03C08FD24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762250"/>
            <a:ext cx="3848100" cy="53889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AA5D2C-1860-212B-FCE7-8412F335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39" y="4965700"/>
            <a:ext cx="6096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AF8D67A-7F85-4A83-4A2C-BD0D93058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739" y="5181600"/>
            <a:ext cx="190500" cy="1905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14275981-B388-0261-A35F-E1DCF0F371E8}"/>
              </a:ext>
            </a:extLst>
          </p:cNvPr>
          <p:cNvSpPr txBox="1"/>
          <p:nvPr/>
        </p:nvSpPr>
        <p:spPr>
          <a:xfrm>
            <a:off x="13128261" y="4842250"/>
            <a:ext cx="39243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예측 </a:t>
            </a:r>
            <a:r>
              <a:rPr lang="ko-KR" altLang="en-US" sz="3000" b="0" i="0" u="none" strike="noStrike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 시각화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24BC3978-76C3-2371-930B-50C597C8FF59}"/>
              </a:ext>
            </a:extLst>
          </p:cNvPr>
          <p:cNvSpPr txBox="1"/>
          <p:nvPr/>
        </p:nvSpPr>
        <p:spPr>
          <a:xfrm>
            <a:off x="9678128" y="4042520"/>
            <a:ext cx="2806700" cy="2828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조정된 데이터에 따른 </a:t>
            </a:r>
            <a:r>
              <a:rPr lang="ko-KR" altLang="en-US" sz="3000" b="0" i="0" u="none" strike="noStrike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 예측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744A1B8A-980D-055B-A9C7-8B8F0A64FAD4}"/>
              </a:ext>
            </a:extLst>
          </p:cNvPr>
          <p:cNvSpPr txBox="1"/>
          <p:nvPr/>
        </p:nvSpPr>
        <p:spPr>
          <a:xfrm>
            <a:off x="5530850" y="4823200"/>
            <a:ext cx="32639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ea typeface="Pretendard ExtraBold"/>
              </a:rPr>
              <a:t>편의점 개수 조정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FED172FF-7711-3E96-478C-ACF3291A2C60}"/>
              </a:ext>
            </a:extLst>
          </p:cNvPr>
          <p:cNvSpPr txBox="1"/>
          <p:nvPr/>
        </p:nvSpPr>
        <p:spPr>
          <a:xfrm>
            <a:off x="1454358" y="4747000"/>
            <a:ext cx="3213100" cy="89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데이터 추출</a:t>
            </a:r>
            <a:endParaRPr lang="en-US" sz="3000" b="0" i="0" u="none" strike="noStrike" spc="-100" dirty="0">
              <a:solidFill>
                <a:srgbClr val="3E372E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6632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F068E6-918B-860F-52EF-448AD9B0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5DE6E-0CD3-95AE-AAAF-EA39EDC9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B8AAA69-6999-9EF6-9309-AB3F40E9C491}"/>
              </a:ext>
            </a:extLst>
          </p:cNvPr>
          <p:cNvSpPr txBox="1"/>
          <p:nvPr/>
        </p:nvSpPr>
        <p:spPr>
          <a:xfrm>
            <a:off x="1320800" y="952500"/>
            <a:ext cx="14605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 변화 예측 </a:t>
            </a:r>
            <a:r>
              <a:rPr lang="en-US" altLang="ko-KR" sz="7200" spc="-200" dirty="0">
                <a:solidFill>
                  <a:srgbClr val="3E372E"/>
                </a:solidFill>
                <a:ea typeface="Pretendard ExtraBold"/>
              </a:rPr>
              <a:t>– 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편의점 수 변화에 따른 </a:t>
            </a:r>
            <a:r>
              <a:rPr lang="ko-KR" altLang="en-US" sz="4200" spc="-2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200" spc="-200" dirty="0">
                <a:solidFill>
                  <a:srgbClr val="3E372E"/>
                </a:solidFill>
                <a:ea typeface="Pretendard ExtraBold"/>
              </a:rPr>
              <a:t> 예측</a:t>
            </a:r>
            <a:endParaRPr lang="ko-KR" sz="4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84B58-DC2A-C543-BE0D-69A26FC7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141" y="3527880"/>
            <a:ext cx="4725059" cy="914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772B69-52CF-585D-50B8-70C56D2C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543" y="3285525"/>
            <a:ext cx="6716062" cy="42963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DBFA04-D934-16D3-E991-31EAA91C7F63}"/>
              </a:ext>
            </a:extLst>
          </p:cNvPr>
          <p:cNvSpPr/>
          <p:nvPr/>
        </p:nvSpPr>
        <p:spPr>
          <a:xfrm>
            <a:off x="2735543" y="3285525"/>
            <a:ext cx="6553200" cy="1084147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C44CFA-27AB-C042-EA14-A900F7B2719D}"/>
              </a:ext>
            </a:extLst>
          </p:cNvPr>
          <p:cNvSpPr/>
          <p:nvPr/>
        </p:nvSpPr>
        <p:spPr>
          <a:xfrm>
            <a:off x="2704948" y="5001898"/>
            <a:ext cx="6553200" cy="739374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E0B964-290F-B56A-05D1-DDE4955816EE}"/>
              </a:ext>
            </a:extLst>
          </p:cNvPr>
          <p:cNvSpPr/>
          <p:nvPr/>
        </p:nvSpPr>
        <p:spPr>
          <a:xfrm>
            <a:off x="924709" y="4750672"/>
            <a:ext cx="1897495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편의점 개수 조정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F0996B-C428-5C5E-90C8-7A78ECA43D0A}"/>
              </a:ext>
            </a:extLst>
          </p:cNvPr>
          <p:cNvSpPr/>
          <p:nvPr/>
        </p:nvSpPr>
        <p:spPr>
          <a:xfrm>
            <a:off x="952500" y="3061572"/>
            <a:ext cx="1832182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B1549C-A1DA-C9F3-283C-13545555C690}"/>
              </a:ext>
            </a:extLst>
          </p:cNvPr>
          <p:cNvSpPr/>
          <p:nvPr/>
        </p:nvSpPr>
        <p:spPr>
          <a:xfrm>
            <a:off x="2667426" y="6219366"/>
            <a:ext cx="6553200" cy="739374"/>
          </a:xfrm>
          <a:prstGeom prst="roundRect">
            <a:avLst>
              <a:gd name="adj" fmla="val 9591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AB086-3211-5951-B94D-0AD00220AE6E}"/>
              </a:ext>
            </a:extLst>
          </p:cNvPr>
          <p:cNvSpPr/>
          <p:nvPr/>
        </p:nvSpPr>
        <p:spPr>
          <a:xfrm>
            <a:off x="887187" y="5968140"/>
            <a:ext cx="1897495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표준화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3BA1E6-E917-A5B3-81D0-1B4FF93BA34C}"/>
              </a:ext>
            </a:extLst>
          </p:cNvPr>
          <p:cNvSpPr/>
          <p:nvPr/>
        </p:nvSpPr>
        <p:spPr>
          <a:xfrm>
            <a:off x="9684905" y="3188572"/>
            <a:ext cx="1897495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예측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3CC8F7-2C26-FA87-36CB-253C3E35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011" y="4862252"/>
            <a:ext cx="5961682" cy="42644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1FFA9-1C62-11CF-6048-C137F412047D}"/>
              </a:ext>
            </a:extLst>
          </p:cNvPr>
          <p:cNvSpPr/>
          <p:nvPr/>
        </p:nvSpPr>
        <p:spPr>
          <a:xfrm>
            <a:off x="9642393" y="4560172"/>
            <a:ext cx="1897495" cy="381000"/>
          </a:xfrm>
          <a:prstGeom prst="rect">
            <a:avLst/>
          </a:prstGeom>
          <a:ln cap="rnd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비교 시각화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BC78DD-8992-A16E-9395-618EDC611C5D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794998-C254-BAB1-6335-607ADEC0ECE1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sz="1800" b="0" i="0" u="none" strike="noStrike" dirty="0">
                  <a:solidFill>
                    <a:srgbClr val="3E372E"/>
                  </a:solidFill>
                  <a:latin typeface="Pretendard ExtraBold"/>
                </a:rPr>
                <a:t>26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833699-7099-D542-F8AE-278633DF0196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76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40328-49E9-8D5F-8F9B-63F5BBA73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B1705B-3655-9805-954C-92097A2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3CE0590-57E8-B8B5-CC96-4782C6E86F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53EEC59-980D-64B6-C89B-DED66B014CBA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ABB893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E261D6-47A7-9E8C-48E8-A10B1CAD7A91}"/>
              </a:ext>
            </a:extLst>
          </p:cNvPr>
          <p:cNvSpPr txBox="1"/>
          <p:nvPr/>
        </p:nvSpPr>
        <p:spPr>
          <a:xfrm>
            <a:off x="1288143" y="955115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프로젝트 동기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D2DEC-9A8A-9179-E7F5-970EC550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474635"/>
            <a:ext cx="7785162" cy="5448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B6A20D-9EAF-C439-B680-7EFBCAB0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07" y="3692243"/>
            <a:ext cx="7514993" cy="51509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124788-EE52-011B-F6DD-CF4F3D6D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0" y="4432297"/>
            <a:ext cx="7855857" cy="53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3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60F03-EC08-AE85-960C-6F30ABA9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369A91-6E24-5A14-BA6E-AF11BD38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CA817C1-BC39-9C9E-8F3C-0C91F9F645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9AB45C0-5168-2106-B353-03FF1F8F14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A226B1E-9590-355B-0460-39F36A22B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6" y="2524611"/>
            <a:ext cx="9145444" cy="3955078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3069C940-7B5A-6C0B-E56E-C579BED238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2FB2644-F666-8519-F223-4DCCCC9CE5DD}"/>
              </a:ext>
            </a:extLst>
          </p:cNvPr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27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7B1589B-FEAD-76D0-DAAC-C6E8AD920E15}"/>
              </a:ext>
            </a:extLst>
          </p:cNvPr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4D822C3-0B57-B49F-6A56-36F1B0743270}"/>
              </a:ext>
            </a:extLst>
          </p:cNvPr>
          <p:cNvSpPr txBox="1"/>
          <p:nvPr/>
        </p:nvSpPr>
        <p:spPr>
          <a:xfrm>
            <a:off x="1676400" y="2633906"/>
            <a:ext cx="7874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중구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동구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미추홀구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남동구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부평구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서구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강화군</a:t>
            </a:r>
            <a:r>
              <a:rPr lang="en-US" altLang="ko-KR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옹진군에 대해서 편의점 점포 확장을 검토할 것을 권장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CA7B780-DAC4-972C-9BFD-B0AF5454B91D}"/>
              </a:ext>
            </a:extLst>
          </p:cNvPr>
          <p:cNvSpPr txBox="1"/>
          <p:nvPr/>
        </p:nvSpPr>
        <p:spPr>
          <a:xfrm>
            <a:off x="1193800" y="5143500"/>
            <a:ext cx="7912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48F5020-09BB-756C-4CF5-04640B284CDE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 예측 결과 </a:t>
            </a:r>
            <a:endParaRPr lang="ko-KR" alt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74334AF-BFFA-B26F-A314-25A3B695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234" y="3924678"/>
            <a:ext cx="11562380" cy="56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F7DDD-74F0-114A-EAA0-399CAE41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18548B-7AC3-4B15-EA17-748D1C10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89CAEA3-3FA2-95C5-ED25-89962FA781A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2C65A55-18F7-5653-069C-F760133F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3530600"/>
            <a:ext cx="7810500" cy="538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98E9CA-D76E-2D72-7D6F-338AF179E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6172200"/>
            <a:ext cx="571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4A9E8A-0DA7-6F1E-FE98-1CE5F7D8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0" y="4165600"/>
            <a:ext cx="838200" cy="7620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7CB2AD3-F3D6-1B3A-56F3-8EB1A683CC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DAEB058-97FE-FFB8-5AD9-BB100CBE2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530600"/>
            <a:ext cx="7810500" cy="5384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7D32F5-B123-7E6A-FF2C-1DCACE0C7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0" y="6172200"/>
            <a:ext cx="57150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2A3C4D-1D13-1C05-C6D3-70298FB11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200" y="3937000"/>
            <a:ext cx="1257300" cy="12573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5AF1DA52-101F-4D3E-CD0B-05F6FE04E5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2D59E6D7-D304-3BCC-971F-B1B790A20E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5702300"/>
            <a:ext cx="1079500" cy="1079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FD24BC3-59AE-E736-FB87-62611FDD6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6200" y="6083300"/>
            <a:ext cx="342900" cy="330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B7C9201-294C-6B2D-9312-04F4A066DA9C}"/>
              </a:ext>
            </a:extLst>
          </p:cNvPr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Pretendard ExtraBold"/>
              </a:rPr>
              <a:t>28</a:t>
            </a:r>
            <a:endParaRPr lang="en-US" sz="1800" b="0" i="0" u="none" strike="noStrike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689486-6DF0-7C38-B9B9-B2B8B508D7DC}"/>
              </a:ext>
            </a:extLst>
          </p:cNvPr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2E84381-D311-6E6F-9E74-0E2FF0469010}"/>
              </a:ext>
            </a:extLst>
          </p:cNvPr>
          <p:cNvSpPr txBox="1"/>
          <p:nvPr/>
        </p:nvSpPr>
        <p:spPr>
          <a:xfrm>
            <a:off x="9521669" y="6515100"/>
            <a:ext cx="7327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3E372E">
                    <a:alpha val="80000"/>
                  </a:srgbClr>
                </a:solidFill>
                <a:ea typeface="Pretendard Regular"/>
              </a:rPr>
              <a:t>추후 더 많은  데이터를 확보하여 학습을 진행한다면 보다 </a:t>
            </a:r>
            <a:r>
              <a:rPr lang="ko-KR" altLang="en-US" sz="2200" b="0" i="0" u="none" strike="noStrike" spc="-100" dirty="0" err="1">
                <a:solidFill>
                  <a:srgbClr val="3E372E">
                    <a:alpha val="80000"/>
                  </a:srgbClr>
                </a:solidFill>
                <a:ea typeface="Pretendard Regular"/>
              </a:rPr>
              <a:t>의미있는</a:t>
            </a:r>
            <a:r>
              <a:rPr lang="ko-KR" altLang="en-US" sz="2200" b="0" i="0" u="none" strike="noStrike" spc="-100" dirty="0">
                <a:solidFill>
                  <a:srgbClr val="3E372E">
                    <a:alpha val="80000"/>
                  </a:srgbClr>
                </a:solidFill>
                <a:ea typeface="Pretendard Regular"/>
              </a:rPr>
              <a:t> 결과를 도출할 수 있을 것이라고 판단</a:t>
            </a: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F218354-0BDB-BA3E-E84B-BA2BC7ED19F3}"/>
              </a:ext>
            </a:extLst>
          </p:cNvPr>
          <p:cNvSpPr txBox="1"/>
          <p:nvPr/>
        </p:nvSpPr>
        <p:spPr>
          <a:xfrm>
            <a:off x="9207500" y="5143500"/>
            <a:ext cx="792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개선점</a:t>
            </a:r>
            <a:endParaRPr 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A8F7E92-88AC-8855-0E67-E5CC40EFEBCE}"/>
              </a:ext>
            </a:extLst>
          </p:cNvPr>
          <p:cNvSpPr txBox="1"/>
          <p:nvPr/>
        </p:nvSpPr>
        <p:spPr>
          <a:xfrm>
            <a:off x="1219200" y="6515100"/>
            <a:ext cx="7874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200" spc="-100" dirty="0">
                <a:solidFill>
                  <a:srgbClr val="3E372E">
                    <a:alpha val="80000"/>
                  </a:srgbClr>
                </a:solidFill>
                <a:latin typeface="Pretendard Regular"/>
                <a:ea typeface="Pretendard Regular"/>
              </a:rPr>
              <a:t>데이터의 변수와 표본의 양이 적어서 </a:t>
            </a:r>
            <a:r>
              <a:rPr lang="ko-KR" altLang="en-US" sz="2200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  <a:ea typeface="Pretendard Regular"/>
              </a:rPr>
              <a:t>의미있는</a:t>
            </a:r>
            <a:r>
              <a:rPr lang="ko-KR" altLang="en-US" sz="2200" spc="-100" dirty="0">
                <a:solidFill>
                  <a:srgbClr val="3E372E">
                    <a:alpha val="80000"/>
                  </a:srgbClr>
                </a:solidFill>
                <a:latin typeface="Pretendard Regular"/>
                <a:ea typeface="Pretendard Regular"/>
              </a:rPr>
              <a:t> 결과를 보이는지 의문</a:t>
            </a:r>
            <a:endParaRPr lang="en-US" sz="2200" b="0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D62E8CE-C92D-70B2-9712-98BB8BB2649E}"/>
              </a:ext>
            </a:extLst>
          </p:cNvPr>
          <p:cNvSpPr txBox="1"/>
          <p:nvPr/>
        </p:nvSpPr>
        <p:spPr>
          <a:xfrm>
            <a:off x="1193800" y="5143500"/>
            <a:ext cx="7912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고민</a:t>
            </a:r>
            <a:r>
              <a:rPr lang="en-US" altLang="ko-KR" sz="4400" spc="-100" dirty="0">
                <a:solidFill>
                  <a:srgbClr val="3E372E"/>
                </a:solidFill>
                <a:ea typeface="Pretendard ExtraBold"/>
              </a:rPr>
              <a:t>…</a:t>
            </a:r>
            <a:endParaRPr 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0772777-8CD7-FDC4-688C-3886CFF5B3BC}"/>
              </a:ext>
            </a:extLst>
          </p:cNvPr>
          <p:cNvSpPr txBox="1"/>
          <p:nvPr/>
        </p:nvSpPr>
        <p:spPr>
          <a:xfrm>
            <a:off x="1384300" y="2273300"/>
            <a:ext cx="7645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100" b="0" i="0" u="none" strike="noStrike" spc="-100" dirty="0" err="1">
                <a:solidFill>
                  <a:srgbClr val="3E372E"/>
                </a:solidFill>
                <a:ea typeface="Pretendard Regular"/>
              </a:rPr>
              <a:t>범죄율</a:t>
            </a:r>
            <a:r>
              <a:rPr lang="ko-KR" altLang="en-US" sz="2100" b="0" i="0" u="none" strike="noStrike" spc="-100" dirty="0">
                <a:solidFill>
                  <a:srgbClr val="3E372E"/>
                </a:solidFill>
                <a:ea typeface="Pretendard Regular"/>
              </a:rPr>
              <a:t> 예측 </a:t>
            </a:r>
            <a:r>
              <a:rPr lang="ko-KR" altLang="en-US" sz="2100" spc="-100" dirty="0">
                <a:solidFill>
                  <a:srgbClr val="3E372E"/>
                </a:solidFill>
                <a:ea typeface="Pretendard Regular"/>
              </a:rPr>
              <a:t>모델에 대한 고민과</a:t>
            </a:r>
            <a:r>
              <a:rPr lang="ko-KR" altLang="en-US" sz="2100" spc="-100" dirty="0">
                <a:solidFill>
                  <a:srgbClr val="3E372E"/>
                </a:solidFill>
                <a:latin typeface="Pretendard Regular"/>
                <a:ea typeface="Pretendard Regular"/>
              </a:rPr>
              <a:t> 향후 계획</a:t>
            </a:r>
            <a:endParaRPr lang="en-US" sz="2100" b="0" i="0" u="none" strike="noStrike" spc="-100" dirty="0">
              <a:solidFill>
                <a:srgbClr val="3E372E"/>
              </a:solidFill>
              <a:latin typeface="Pretendard Regular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68AC1B0-EF52-A67D-F553-0E17A52C3E7B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프로젝트에 대한 고찰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606880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1156D-4EC0-C815-879F-7E4BEC7E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A7FFC9-ACC7-0C4A-1521-EF9D663A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B69E76AA-73C6-A4E2-826A-61B8A1D32486}"/>
              </a:ext>
            </a:extLst>
          </p:cNvPr>
          <p:cNvSpPr txBox="1"/>
          <p:nvPr/>
        </p:nvSpPr>
        <p:spPr>
          <a:xfrm>
            <a:off x="1320800" y="952500"/>
            <a:ext cx="12852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3E372E"/>
                </a:solidFill>
                <a:ea typeface="Pretendard ExtraBold"/>
              </a:rPr>
              <a:t>어려웠던 점</a:t>
            </a:r>
            <a:endParaRPr lang="ko-KR" sz="54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FFC289-AE44-0FB8-509D-021D2CA91D43}"/>
              </a:ext>
            </a:extLst>
          </p:cNvPr>
          <p:cNvSpPr/>
          <p:nvPr/>
        </p:nvSpPr>
        <p:spPr>
          <a:xfrm>
            <a:off x="1616388" y="2247900"/>
            <a:ext cx="7442200" cy="3356964"/>
          </a:xfrm>
          <a:prstGeom prst="roundRect">
            <a:avLst>
              <a:gd name="adj" fmla="val 16956"/>
            </a:avLst>
          </a:prstGeom>
          <a:solidFill>
            <a:srgbClr val="F7F5F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주제 선정의 어려움 </a:t>
            </a:r>
            <a:endParaRPr lang="en-US" altLang="ko-K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 주제의 해결방법이 구체적인 주제를 찾는 시간이 오래 걸림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또한 몇가지 주제 후보들은 사전에 어려운 지식을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요구했었음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(EX: 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공매도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뒷광고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주식에 대한 사전 지식이나 광고에 대한 광고표시법 등 법을 </a:t>
            </a:r>
            <a:r>
              <a:rPr lang="ko-KR" alt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알았어야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 함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</a:p>
          <a:p>
            <a:pPr algn="ctr"/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동적크롤링과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머신러닝을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Regular" panose="020B0600000101010101" charset="-127"/>
                <a:ea typeface="Pretendard Regular" panose="020B0600000101010101" charset="-127"/>
              </a:rPr>
              <a:t> 사용할 수 있는 주제의 한계가 있었음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E97055-E3CC-0885-91E1-BD803A802918}"/>
              </a:ext>
            </a:extLst>
          </p:cNvPr>
          <p:cNvSpPr/>
          <p:nvPr/>
        </p:nvSpPr>
        <p:spPr>
          <a:xfrm>
            <a:off x="9486432" y="2288655"/>
            <a:ext cx="7442200" cy="3356964"/>
          </a:xfrm>
          <a:prstGeom prst="roundRect">
            <a:avLst/>
          </a:prstGeom>
          <a:solidFill>
            <a:srgbClr val="EFEBE4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학습 알고리즘 고민</a:t>
            </a:r>
            <a:endParaRPr lang="en-US" altLang="ko-KR" sz="3200" b="1" dirty="0">
              <a:solidFill>
                <a:schemeClr val="tx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셋의 부족으로 학습 방법에 대한 고민이 많았음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계층정규화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k-fold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교차 검증 등 </a:t>
            </a:r>
            <a:r>
              <a:rPr lang="ko-KR" altLang="en-US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새로은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방법을 찾아봄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증강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 알고리즘에 대해 고민함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5CA748-169E-4DD6-FE32-93C6D4168A8F}"/>
              </a:ext>
            </a:extLst>
          </p:cNvPr>
          <p:cNvSpPr/>
          <p:nvPr/>
        </p:nvSpPr>
        <p:spPr>
          <a:xfrm>
            <a:off x="9486432" y="6033827"/>
            <a:ext cx="7442200" cy="3356964"/>
          </a:xfrm>
          <a:prstGeom prst="roundRect">
            <a:avLst/>
          </a:prstGeom>
          <a:solidFill>
            <a:srgbClr val="EFE7D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학습 고민</a:t>
            </a:r>
            <a:endParaRPr lang="en-US" altLang="ko-KR" sz="3200" b="1" dirty="0">
              <a:solidFill>
                <a:schemeClr val="tx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 시킨 데이터를 사용할 생각이라 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valid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데이터의 </a:t>
            </a:r>
            <a:r>
              <a:rPr lang="ko-KR" altLang="en-US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손실값은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중요하지 않다고 예상하면서 </a:t>
            </a:r>
            <a:r>
              <a:rPr lang="ko-KR" altLang="en-US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머신러닝의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overfiting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문제 </a:t>
            </a:r>
            <a:r>
              <a:rPr lang="ko-KR" altLang="en-US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생각해봄</a:t>
            </a:r>
            <a:endParaRPr lang="ko-KR" altLang="en-US" sz="2000" dirty="0">
              <a:solidFill>
                <a:schemeClr val="tx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788A26-A169-C024-2C7A-5B96170D015F}"/>
              </a:ext>
            </a:extLst>
          </p:cNvPr>
          <p:cNvSpPr/>
          <p:nvPr/>
        </p:nvSpPr>
        <p:spPr>
          <a:xfrm>
            <a:off x="1616388" y="6033827"/>
            <a:ext cx="7442200" cy="3356964"/>
          </a:xfrm>
          <a:prstGeom prst="roundRect">
            <a:avLst/>
          </a:prstGeom>
          <a:solidFill>
            <a:srgbClr val="DACEB9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모델의 가중치 고민</a:t>
            </a:r>
            <a:endParaRPr lang="en-US" altLang="ko-KR" sz="3200" b="1" dirty="0">
              <a:solidFill>
                <a:schemeClr val="tx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데이터의 표본의 양이 너무 적고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간의 관계가 뚜렷하지 않다고 생각하여 가중치를 할당함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(EX: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손실함수에 따른 가중치 조정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배치정규화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드롭아웃</a:t>
            </a:r>
            <a:r>
              <a:rPr lang="ko-KR" altLang="en-US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</a:t>
            </a:r>
            <a:r>
              <a:rPr lang="en-US" altLang="ko-KR" sz="2000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endParaRPr lang="ko-KR" altLang="en-US" sz="2000" dirty="0">
              <a:solidFill>
                <a:schemeClr val="tx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A76AC0-194B-B81C-856B-DE50A6EB0F8E}"/>
              </a:ext>
            </a:extLst>
          </p:cNvPr>
          <p:cNvGrpSpPr/>
          <p:nvPr/>
        </p:nvGrpSpPr>
        <p:grpSpPr>
          <a:xfrm>
            <a:off x="8810808" y="3617652"/>
            <a:ext cx="923405" cy="923405"/>
            <a:chOff x="8810808" y="3617652"/>
            <a:chExt cx="923405" cy="923405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BB1B4BEF-DFE3-71A5-64D2-2D3845C5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808" y="3617652"/>
              <a:ext cx="923405" cy="923405"/>
            </a:xfrm>
            <a:prstGeom prst="rect">
              <a:avLst/>
            </a:prstGeom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6D065AF3-CF11-0025-07A4-3D9C17D0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5851" y="3924300"/>
              <a:ext cx="293317" cy="28245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3C88C34-5CA4-93AA-6E54-14CE760FB9E0}"/>
              </a:ext>
            </a:extLst>
          </p:cNvPr>
          <p:cNvGrpSpPr/>
          <p:nvPr/>
        </p:nvGrpSpPr>
        <p:grpSpPr>
          <a:xfrm rot="5400000">
            <a:off x="12745829" y="5378021"/>
            <a:ext cx="923405" cy="923405"/>
            <a:chOff x="8810808" y="3617652"/>
            <a:chExt cx="923405" cy="923405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1665CBF5-29F9-C911-8D43-AB89DA45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808" y="3617652"/>
              <a:ext cx="923405" cy="923405"/>
            </a:xfrm>
            <a:prstGeom prst="rect">
              <a:avLst/>
            </a:prstGeom>
          </p:spPr>
        </p:pic>
        <p:pic>
          <p:nvPicPr>
            <p:cNvPr id="23" name="Picture 13">
              <a:extLst>
                <a:ext uri="{FF2B5EF4-FFF2-40B4-BE49-F238E27FC236}">
                  <a16:creationId xmlns:a16="http://schemas.microsoft.com/office/drawing/2014/main" id="{C975B768-882C-06C9-1EA2-65ACF2F0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5851" y="3924300"/>
              <a:ext cx="293317" cy="28245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138942-A4FA-CF83-135E-2C83125EFAF7}"/>
              </a:ext>
            </a:extLst>
          </p:cNvPr>
          <p:cNvGrpSpPr/>
          <p:nvPr/>
        </p:nvGrpSpPr>
        <p:grpSpPr>
          <a:xfrm rot="10800000">
            <a:off x="8817158" y="7250606"/>
            <a:ext cx="923405" cy="923405"/>
            <a:chOff x="8810808" y="3617652"/>
            <a:chExt cx="923405" cy="923405"/>
          </a:xfrm>
        </p:grpSpPr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C39BD4B8-93B7-FE5C-9B16-3750D526D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0808" y="3617652"/>
              <a:ext cx="923405" cy="923405"/>
            </a:xfrm>
            <a:prstGeom prst="rect">
              <a:avLst/>
            </a:prstGeom>
          </p:spPr>
        </p:pic>
        <p:pic>
          <p:nvPicPr>
            <p:cNvPr id="26" name="Picture 13">
              <a:extLst>
                <a:ext uri="{FF2B5EF4-FFF2-40B4-BE49-F238E27FC236}">
                  <a16:creationId xmlns:a16="http://schemas.microsoft.com/office/drawing/2014/main" id="{2E230C9A-8FC4-141B-7054-EAE2EA39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5851" y="3924300"/>
              <a:ext cx="293317" cy="28245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28D404-3F9C-8A4F-5BBE-5330F2C63236}"/>
              </a:ext>
            </a:extLst>
          </p:cNvPr>
          <p:cNvGrpSpPr/>
          <p:nvPr/>
        </p:nvGrpSpPr>
        <p:grpSpPr>
          <a:xfrm>
            <a:off x="14757400" y="1003300"/>
            <a:ext cx="2324100" cy="584200"/>
            <a:chOff x="14757400" y="1003300"/>
            <a:chExt cx="2324100" cy="584200"/>
          </a:xfrm>
        </p:grpSpPr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6D59BE19-BDFC-0B51-0AD5-805FE54CED20}"/>
                </a:ext>
              </a:extLst>
            </p:cNvPr>
            <p:cNvSpPr txBox="1"/>
            <p:nvPr/>
          </p:nvSpPr>
          <p:spPr>
            <a:xfrm>
              <a:off x="16573500" y="1270000"/>
              <a:ext cx="5080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r">
                <a:lnSpc>
                  <a:spcPct val="99600"/>
                </a:lnSpc>
              </a:pPr>
              <a:r>
                <a:rPr lang="en-US" dirty="0">
                  <a:solidFill>
                    <a:srgbClr val="3E372E"/>
                  </a:solidFill>
                  <a:latin typeface="Pretendard ExtraBold"/>
                </a:rPr>
                <a:t>29</a:t>
              </a:r>
              <a:endParaRPr lang="en-US" sz="1800" b="0" i="0" u="none" strike="noStrike" dirty="0">
                <a:solidFill>
                  <a:srgbClr val="3E372E"/>
                </a:solidFill>
                <a:latin typeface="Pretendard ExtraBold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85CCC7FB-7B6C-2AA5-E798-42C1DB7721C4}"/>
                </a:ext>
              </a:extLst>
            </p:cNvPr>
            <p:cNvSpPr txBox="1"/>
            <p:nvPr/>
          </p:nvSpPr>
          <p:spPr>
            <a:xfrm>
              <a:off x="14757400" y="1003300"/>
              <a:ext cx="23241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ct val="99600"/>
                </a:lnSpc>
              </a:pPr>
              <a:r>
                <a:rPr lang="en-US" altLang="ko-KR" sz="1800" b="0" i="0" u="none" strike="noStrike" dirty="0">
                  <a:solidFill>
                    <a:srgbClr val="B3A593"/>
                  </a:solidFill>
                  <a:latin typeface="Pretendard Regular"/>
                </a:rPr>
                <a:t>DATA 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010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C9F15-E0C2-CDD8-13CC-38758680B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5B05B6-5781-0CF9-C11A-A6AD398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62935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CE81DB5D-B021-C731-681C-37F62C8290B1}"/>
              </a:ext>
            </a:extLst>
          </p:cNvPr>
          <p:cNvSpPr txBox="1"/>
          <p:nvPr/>
        </p:nvSpPr>
        <p:spPr>
          <a:xfrm>
            <a:off x="1320800" y="952500"/>
            <a:ext cx="12852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참고문헌</a:t>
            </a:r>
            <a:endParaRPr lang="ko-KR" sz="54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88F8D-4111-EEDC-FAE9-A17E00AB9F8B}"/>
              </a:ext>
            </a:extLst>
          </p:cNvPr>
          <p:cNvSpPr txBox="1"/>
          <p:nvPr/>
        </p:nvSpPr>
        <p:spPr>
          <a:xfrm>
            <a:off x="1320800" y="2781300"/>
            <a:ext cx="713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공공 데이터</a:t>
            </a:r>
            <a:r>
              <a:rPr lang="en-US" altLang="ko-KR" sz="32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포탈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범죄수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데이터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  <a:hlinkClick r:id="rId3"/>
              </a:rPr>
              <a:t>https://www.data.go.kr/data/3074462/fileData.do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경찰서 데이터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  <a:hlinkClick r:id="rId4"/>
              </a:rPr>
              <a:t>https://www.data.go.kr/data/15054711/fileData.do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CCTV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데이터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  <a:hlinkClick r:id="rId5"/>
              </a:rPr>
              <a:t>https://www.data.go.kr/data/15104287/fileData.do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가로등 데이터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  <a:hlinkClick r:id="rId6"/>
              </a:rPr>
              <a:t>https://www.data.go.kr/data/15045188/fileData.do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서론</a:t>
            </a:r>
            <a:r>
              <a:rPr lang="en-US" altLang="ko-KR" sz="3200" b="1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편의점과 범죄율의 관계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  <a:hlinkClick r:id="rId7"/>
              </a:rPr>
              <a:t>https://www-dbpia-co-kr.libproxy.skuniv.ac.kr/pdf/pdfView.do?nodeId=NODE10512016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897BF8-CB24-2AB2-FB04-5CF44CFAC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8C6415E7-0AC1-426F-779C-D88B56151BC2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30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A8C9CEE-F8C7-3444-15E0-AF2DA53B65B4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ABB893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pic>
        <p:nvPicPr>
          <p:cNvPr id="1032" name="Picture 8" descr="공공데이터 200 활용법 과제·시험·생활정보 공공데이터로 확인하으리 │ 매거진한경">
            <a:extLst>
              <a:ext uri="{FF2B5EF4-FFF2-40B4-BE49-F238E27FC236}">
                <a16:creationId xmlns:a16="http://schemas.microsoft.com/office/drawing/2014/main" id="{998D5A2A-D708-B4C8-15C7-9CB361DC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2175238"/>
            <a:ext cx="8058150" cy="652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2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ABB893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16050" y="5095315"/>
            <a:ext cx="6629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데이터크롤링을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통해 데이터를 수집하고 이를 분석함으로써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사회적 안전망 구축에 기여할 수 있는 방안을 제시하고자 합니다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000" b="0" i="0" u="none" strike="noStrike" spc="-100" dirty="0">
              <a:solidFill>
                <a:srgbClr val="3E372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33500" y="3649382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프로젝트 소개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1026" name="Picture 2" descr="2023 범죄인식조사] 우리 사회는 범죄로부터 안전한가?">
            <a:extLst>
              <a:ext uri="{FF2B5EF4-FFF2-40B4-BE49-F238E27FC236}">
                <a16:creationId xmlns:a16="http://schemas.microsoft.com/office/drawing/2014/main" id="{0992A319-9BF3-2B87-9228-CE9BEFE3F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7"/>
          <a:stretch/>
        </p:blipFill>
        <p:spPr bwMode="auto">
          <a:xfrm>
            <a:off x="9372600" y="2146300"/>
            <a:ext cx="7243482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C5030-DD05-BC3D-7F7E-585FB19BB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6A21CA-1CCB-A33D-5689-0BC2ACE1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CA92520-B0DD-A986-6338-5756454A0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E73BB79-3A0C-7B5E-1F0B-98F416858A17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75E6562-5529-D1E2-F154-0B14ACCF37C3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B4A997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B4A997"/>
              </a:solidFill>
              <a:latin typeface="Pretendard Regular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AEBF694-92E3-4ADA-CC2E-A7621DC6E5F4}"/>
              </a:ext>
            </a:extLst>
          </p:cNvPr>
          <p:cNvSpPr txBox="1"/>
          <p:nvPr/>
        </p:nvSpPr>
        <p:spPr>
          <a:xfrm>
            <a:off x="3187700" y="935355"/>
            <a:ext cx="7327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spc="-100" dirty="0">
                <a:solidFill>
                  <a:srgbClr val="3E372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범죄예방 환경설계인 </a:t>
            </a:r>
            <a:r>
              <a:rPr lang="ko-KR" altLang="en-US" sz="2000" b="0" i="0" u="none" strike="noStrike" spc="-100" dirty="0" err="1">
                <a:solidFill>
                  <a:srgbClr val="3E372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셉티드에</a:t>
            </a:r>
            <a:r>
              <a:rPr lang="ko-KR" altLang="en-US" sz="2000" b="0" i="0" u="none" strike="noStrike" spc="-100" dirty="0">
                <a:solidFill>
                  <a:srgbClr val="3E372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따라 편의점의 수가 늘어나면  자연적 감시를 통해 범죄 예방효과가 있을 것이라 생각</a:t>
            </a:r>
            <a:endParaRPr lang="en-US" sz="2000" b="0" i="0" u="none" strike="noStrike" spc="-100" dirty="0">
              <a:solidFill>
                <a:srgbClr val="3E372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DC73E-03E2-46DC-A83E-A896FCED0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959" y="2446656"/>
            <a:ext cx="14316081" cy="6394450"/>
          </a:xfrm>
          <a:prstGeom prst="rect">
            <a:avLst/>
          </a:prstGeom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FF5435DF-24A3-AA0F-8C78-785892001DFA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3E372E"/>
                </a:solidFill>
                <a:ea typeface="Pretendard ExtraBold"/>
              </a:rPr>
              <a:t>가정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9D8366-AA81-119A-891F-7C6B7A085155}"/>
              </a:ext>
            </a:extLst>
          </p:cNvPr>
          <p:cNvSpPr/>
          <p:nvPr/>
        </p:nvSpPr>
        <p:spPr>
          <a:xfrm>
            <a:off x="2438400" y="5143500"/>
            <a:ext cx="4343400" cy="3238500"/>
          </a:xfrm>
          <a:prstGeom prst="rect">
            <a:avLst/>
          </a:prstGeom>
          <a:noFill/>
          <a:ln>
            <a:solidFill>
              <a:srgbClr val="9F730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7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C8F2A-C271-36E3-5596-6737FC9F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920E06-DBDC-5632-8357-ADD1C371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2043CA-A3B8-CD83-F1C4-871A3329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32" y="21590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70E4764A-C54D-335D-002A-6D356450AA1E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Pretendard ExtraBold"/>
              </a:rPr>
              <a:t>04</a:t>
            </a:r>
            <a:endParaRPr lang="en-US" sz="1800" b="0" i="0" u="none" strike="noStrike" dirty="0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030139-FC24-EB20-8645-B2E89294C023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ABB893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FFB31-7025-E50A-D533-76CCF39B07E9}"/>
              </a:ext>
            </a:extLst>
          </p:cNvPr>
          <p:cNvSpPr txBox="1"/>
          <p:nvPr/>
        </p:nvSpPr>
        <p:spPr>
          <a:xfrm>
            <a:off x="1356032" y="8355568"/>
            <a:ext cx="13885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notokr-regular"/>
              </a:rPr>
              <a:t>출처</a:t>
            </a:r>
            <a:r>
              <a:rPr lang="en-US" altLang="ko-KR" dirty="0">
                <a:latin typeface="notokr-regular"/>
              </a:rPr>
              <a:t>: </a:t>
            </a:r>
            <a:r>
              <a:rPr lang="ko-KR" altLang="en-US" dirty="0">
                <a:latin typeface="notokr-regular"/>
              </a:rPr>
              <a:t>백우진</a:t>
            </a:r>
            <a:r>
              <a:rPr lang="en-US" altLang="ko-KR" dirty="0">
                <a:latin typeface="notokr-regular"/>
              </a:rPr>
              <a:t>, </a:t>
            </a:r>
            <a:r>
              <a:rPr lang="ko-KR" altLang="en-US" dirty="0" err="1">
                <a:latin typeface="notokr-regular"/>
              </a:rPr>
              <a:t>허유민</a:t>
            </a:r>
            <a:r>
              <a:rPr lang="en-US" altLang="ko-KR" dirty="0">
                <a:latin typeface="notokr-regular"/>
              </a:rPr>
              <a:t>(2020) </a:t>
            </a:r>
            <a:r>
              <a:rPr lang="ko-KR" altLang="en-US" dirty="0">
                <a:latin typeface="notokr-regular"/>
              </a:rPr>
              <a:t>소매업의 영업시간이 범죄율에 미치는 영향</a:t>
            </a:r>
            <a:r>
              <a:rPr lang="en-US" altLang="ko-KR" dirty="0">
                <a:latin typeface="notokr-regular"/>
              </a:rPr>
              <a:t>: </a:t>
            </a:r>
            <a:r>
              <a:rPr lang="ko-KR" altLang="en-US" dirty="0">
                <a:latin typeface="notokr-regular"/>
              </a:rPr>
              <a:t>편의점과 슈퍼마켓을 중심으로</a:t>
            </a:r>
            <a:r>
              <a:rPr lang="en-US" altLang="ko-KR" dirty="0">
                <a:latin typeface="notokr-regular"/>
              </a:rPr>
              <a:t>. </a:t>
            </a:r>
            <a:r>
              <a:rPr lang="ko-KR" altLang="en-US" dirty="0">
                <a:latin typeface="notokr-regular"/>
              </a:rPr>
              <a:t>한국사회과학연구</a:t>
            </a:r>
            <a:r>
              <a:rPr lang="en-US" altLang="ko-KR" dirty="0">
                <a:latin typeface="notokr-regular"/>
              </a:rPr>
              <a:t>, 143-164</a:t>
            </a:r>
            <a:endParaRPr lang="ko-KR" altLang="en-US" b="0" i="0" dirty="0">
              <a:effectLst/>
              <a:latin typeface="notokr-regular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F099F3-F3CC-72C4-CB09-FD32195C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2762006"/>
            <a:ext cx="7810500" cy="538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F9729-60D3-E469-5451-BF96BF5B8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762006"/>
            <a:ext cx="7810500" cy="53848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86109B5-13A2-BB75-3BF3-537A75797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4794006"/>
            <a:ext cx="5715000" cy="12700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9C721D1-F0C5-BCE5-385F-1630EDCB8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0" y="4794006"/>
            <a:ext cx="57150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DA48298-26BB-4D5E-AE41-836D9612EE43}"/>
              </a:ext>
            </a:extLst>
          </p:cNvPr>
          <p:cNvSpPr txBox="1"/>
          <p:nvPr/>
        </p:nvSpPr>
        <p:spPr>
          <a:xfrm>
            <a:off x="9836150" y="5216570"/>
            <a:ext cx="6861331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소매점 증가에 따른 </a:t>
            </a:r>
            <a:r>
              <a:rPr lang="ko-KR" altLang="en-US" sz="2000" dirty="0" err="1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범죄율</a:t>
            </a:r>
            <a:r>
              <a:rPr lang="ko-KR" altLang="en-US" sz="2000" dirty="0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 증가의 이유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그 지역의 주간 및 야간에 모두 영업하는 편의점을 이용하기 위해 사람들이 몰리게 되면서 그 장소 부근의 인구밀도가 증가하고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,  </a:t>
            </a:r>
            <a:r>
              <a:rPr lang="ko-KR" altLang="en-US" sz="2000" b="0" i="0" dirty="0">
                <a:effectLst/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이해관계의 대립기회가 상대적으로 높아져 사람들이 스트레스를 받아 긴장을 느낌에 따라 범죄율이 높아지는 것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으로도 해석할 수 있다고 주장하였다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B298CDC-75D0-FA99-89FD-40488500FA1B}"/>
              </a:ext>
            </a:extLst>
          </p:cNvPr>
          <p:cNvSpPr txBox="1"/>
          <p:nvPr/>
        </p:nvSpPr>
        <p:spPr>
          <a:xfrm>
            <a:off x="9207500" y="3765306"/>
            <a:ext cx="792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편의점 증가 시 </a:t>
            </a:r>
            <a:r>
              <a:rPr lang="ko-KR" altLang="en-US" sz="4400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 증가</a:t>
            </a:r>
            <a:r>
              <a:rPr lang="en-US" altLang="ko-KR" sz="4400" spc="-100" dirty="0">
                <a:solidFill>
                  <a:srgbClr val="3E372E"/>
                </a:solidFill>
                <a:ea typeface="Pretendard ExtraBold"/>
              </a:rPr>
              <a:t>?</a:t>
            </a:r>
            <a:endParaRPr lang="ko-KR" alt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46232B1-D71D-E34C-740D-53E341E2DD6C}"/>
              </a:ext>
            </a:extLst>
          </p:cNvPr>
          <p:cNvSpPr txBox="1"/>
          <p:nvPr/>
        </p:nvSpPr>
        <p:spPr>
          <a:xfrm>
            <a:off x="1673225" y="5215017"/>
            <a:ext cx="7013575" cy="1979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050"/>
              </a:lnSpc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백우진과 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허유민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(2020)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에 따르면 소매점 증가에 따른 </a:t>
            </a:r>
            <a:r>
              <a:rPr lang="ko-KR" altLang="en-US" sz="2000" dirty="0" err="1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범죄율</a:t>
            </a:r>
            <a:r>
              <a:rPr lang="ko-KR" altLang="en-US" sz="2000" dirty="0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 감소의 이유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 소매점의 증가가 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환경설계를 통한 범죄예방의 기본원리 중 자연적 감시가 일상활동이론에서 주장하는 범죄가 형성되기 위한 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요소 중 </a:t>
            </a:r>
            <a:r>
              <a:rPr lang="ko-KR" altLang="en-US" sz="2000" b="0" i="0" dirty="0">
                <a:effectLst/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감시자의 부재를 해결해 줌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으로써 범죄예방효과가 발생한 것으로 해석할 수 있다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고 주장하였다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12050"/>
              </a:lnSpc>
            </a:pPr>
            <a:endParaRPr lang="en-US" sz="2200" b="0" i="0" u="none" strike="noStrike" spc="-100" dirty="0">
              <a:latin typeface="Pretendard Regular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BB3FF75-BC1F-F14C-D0F6-10F4EF53CEC2}"/>
              </a:ext>
            </a:extLst>
          </p:cNvPr>
          <p:cNvSpPr txBox="1"/>
          <p:nvPr/>
        </p:nvSpPr>
        <p:spPr>
          <a:xfrm>
            <a:off x="1193800" y="3765306"/>
            <a:ext cx="7912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편의점 증가 시 </a:t>
            </a:r>
            <a:r>
              <a:rPr lang="ko-KR" altLang="en-US" sz="4400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 감소</a:t>
            </a:r>
            <a:r>
              <a:rPr lang="en-US" altLang="ko-KR" sz="4400" spc="-100" dirty="0">
                <a:solidFill>
                  <a:srgbClr val="3E372E"/>
                </a:solidFill>
                <a:ea typeface="Pretendard ExtraBold"/>
              </a:rPr>
              <a:t>?</a:t>
            </a:r>
            <a:endParaRPr 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6BFF74FC-B73D-2B59-C792-EF7FD2C40A31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3E372E"/>
                </a:solidFill>
                <a:ea typeface="Pretendard ExtraBold"/>
              </a:rPr>
              <a:t>가정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81387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CAE5C-C123-EC20-2DA7-66C35C5F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304039-BF89-84DF-B08D-B561A25F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3E811B1-F9F8-CEEC-3CBD-BDCADCE6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32" y="21590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F66BFA8-B659-6C3F-01CB-D76E8E61800F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6548482-982D-A499-4605-5B5F1AA573B3}"/>
              </a:ext>
            </a:extLst>
          </p:cNvPr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solidFill>
                  <a:srgbClr val="ABB893"/>
                </a:solidFill>
                <a:latin typeface="Pretendard Regular"/>
              </a:rPr>
              <a:t>DATA CRAWLING</a:t>
            </a:r>
            <a:endParaRPr lang="en-US" sz="1800" b="0" i="0" u="none" strike="noStrike" dirty="0">
              <a:solidFill>
                <a:srgbClr val="ABB893"/>
              </a:solidFill>
              <a:latin typeface="Pretendard 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F2DFB-8A8B-CCC0-A63E-06632A2EC8AF}"/>
              </a:ext>
            </a:extLst>
          </p:cNvPr>
          <p:cNvSpPr txBox="1"/>
          <p:nvPr/>
        </p:nvSpPr>
        <p:spPr>
          <a:xfrm>
            <a:off x="1356032" y="8355568"/>
            <a:ext cx="13885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notokr-regular"/>
              </a:rPr>
              <a:t>출처</a:t>
            </a:r>
            <a:r>
              <a:rPr lang="en-US" altLang="ko-KR" dirty="0">
                <a:latin typeface="notokr-regular"/>
              </a:rPr>
              <a:t>: </a:t>
            </a:r>
            <a:r>
              <a:rPr lang="ko-KR" altLang="en-US" dirty="0">
                <a:latin typeface="notokr-regular"/>
              </a:rPr>
              <a:t>백우진</a:t>
            </a:r>
            <a:r>
              <a:rPr lang="en-US" altLang="ko-KR" dirty="0">
                <a:latin typeface="notokr-regular"/>
              </a:rPr>
              <a:t>, </a:t>
            </a:r>
            <a:r>
              <a:rPr lang="ko-KR" altLang="en-US" dirty="0" err="1">
                <a:latin typeface="notokr-regular"/>
              </a:rPr>
              <a:t>허유민</a:t>
            </a:r>
            <a:r>
              <a:rPr lang="en-US" altLang="ko-KR" dirty="0">
                <a:latin typeface="notokr-regular"/>
              </a:rPr>
              <a:t>(2020) </a:t>
            </a:r>
            <a:r>
              <a:rPr lang="ko-KR" altLang="en-US" dirty="0">
                <a:latin typeface="notokr-regular"/>
              </a:rPr>
              <a:t>소매업의 영업시간이 범죄율에 미치는 영향</a:t>
            </a:r>
            <a:r>
              <a:rPr lang="en-US" altLang="ko-KR" dirty="0">
                <a:latin typeface="notokr-regular"/>
              </a:rPr>
              <a:t>: </a:t>
            </a:r>
            <a:r>
              <a:rPr lang="ko-KR" altLang="en-US" dirty="0">
                <a:latin typeface="notokr-regular"/>
              </a:rPr>
              <a:t>편의점과 슈퍼마켓을 중심으로</a:t>
            </a:r>
            <a:r>
              <a:rPr lang="en-US" altLang="ko-KR" dirty="0">
                <a:latin typeface="notokr-regular"/>
              </a:rPr>
              <a:t>. </a:t>
            </a:r>
            <a:r>
              <a:rPr lang="ko-KR" altLang="en-US" dirty="0">
                <a:latin typeface="notokr-regular"/>
              </a:rPr>
              <a:t>한국사회과학연구</a:t>
            </a:r>
            <a:r>
              <a:rPr lang="en-US" altLang="ko-KR" dirty="0">
                <a:latin typeface="notokr-regular"/>
              </a:rPr>
              <a:t>, 143-164</a:t>
            </a:r>
            <a:endParaRPr lang="ko-KR" altLang="en-US" b="0" i="0" dirty="0">
              <a:effectLst/>
              <a:latin typeface="notokr-regular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8258C24-0EC9-777E-DE6E-CC0C9B37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2762006"/>
            <a:ext cx="7810500" cy="538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81EA44-74A3-3978-E2F4-D7C06E92F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762006"/>
            <a:ext cx="7810500" cy="53848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08787F64-2CD9-5212-D181-618088C5E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4794006"/>
            <a:ext cx="5715000" cy="12700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E0982D9E-7D57-ABE7-2581-8B4CD0D17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0" y="4794006"/>
            <a:ext cx="57150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B4C3737-B9A0-DC14-9314-5748706F7440}"/>
              </a:ext>
            </a:extLst>
          </p:cNvPr>
          <p:cNvSpPr txBox="1"/>
          <p:nvPr/>
        </p:nvSpPr>
        <p:spPr>
          <a:xfrm>
            <a:off x="9836150" y="5216570"/>
            <a:ext cx="6861331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소매점 증가에 따른 </a:t>
            </a:r>
            <a:r>
              <a:rPr lang="ko-KR" altLang="en-US" sz="2000" dirty="0" err="1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범죄율</a:t>
            </a:r>
            <a:r>
              <a:rPr lang="ko-KR" altLang="en-US" sz="2000" dirty="0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 증가의 이유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그 지역의 주간 및 야간에 모두 영업하는 편의점을 이용하기 위해 사람들이 몰리게 되면서 그 장소 부근의 인구밀도가 증가하고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,  </a:t>
            </a:r>
            <a:r>
              <a:rPr lang="ko-KR" altLang="en-US" sz="2000" b="0" i="0" dirty="0">
                <a:effectLst/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이해관계의 대립기회가 상대적으로 높아져 사람들이 스트레스를 받아 긴장을 느낌에 따라 범죄율이 높아지는 것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으로도 해석할 수 있다고 주장하였다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CB65E53-53CB-E489-215B-18D9E9169267}"/>
              </a:ext>
            </a:extLst>
          </p:cNvPr>
          <p:cNvSpPr txBox="1"/>
          <p:nvPr/>
        </p:nvSpPr>
        <p:spPr>
          <a:xfrm>
            <a:off x="9207500" y="3765306"/>
            <a:ext cx="792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편의점 증가 시 </a:t>
            </a:r>
            <a:r>
              <a:rPr lang="ko-KR" altLang="en-US" sz="4400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 증가</a:t>
            </a:r>
            <a:r>
              <a:rPr lang="en-US" altLang="ko-KR" sz="4400" spc="-100" dirty="0">
                <a:solidFill>
                  <a:srgbClr val="3E372E"/>
                </a:solidFill>
                <a:ea typeface="Pretendard ExtraBold"/>
              </a:rPr>
              <a:t>?</a:t>
            </a:r>
            <a:endParaRPr lang="ko-KR" alt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51942E4-A4C8-796F-BB92-1F02AB5755EB}"/>
              </a:ext>
            </a:extLst>
          </p:cNvPr>
          <p:cNvSpPr txBox="1"/>
          <p:nvPr/>
        </p:nvSpPr>
        <p:spPr>
          <a:xfrm>
            <a:off x="1673225" y="5215017"/>
            <a:ext cx="7013575" cy="1979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050"/>
              </a:lnSpc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백우진과 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허유민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(2020)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에 따르면 소매점 증가에 따른 </a:t>
            </a:r>
            <a:r>
              <a:rPr lang="ko-KR" altLang="en-US" sz="2000" dirty="0" err="1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범죄율</a:t>
            </a:r>
            <a:r>
              <a:rPr lang="ko-KR" altLang="en-US" sz="2000" dirty="0"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 감소의 이유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 소매점의 증가가 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환경설계를 통한 범죄예방의 기본원리 중 자연적 감시가 일상활동이론에서 주장하는 범죄가 형성되기 위한 </a:t>
            </a:r>
            <a:r>
              <a:rPr lang="en-US" altLang="ko-KR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요소 중 </a:t>
            </a:r>
            <a:r>
              <a:rPr lang="ko-KR" altLang="en-US" sz="2000" b="0" i="0" dirty="0">
                <a:effectLst/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감시자의 부재를 해결해 줌</a:t>
            </a:r>
            <a:r>
              <a:rPr lang="ko-KR" altLang="en-US" sz="2000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으로써 범죄예방효과가 발생한 것으로 해석할 수 있다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고 주장하였다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112050"/>
              </a:lnSpc>
            </a:pPr>
            <a:endParaRPr lang="en-US" sz="2200" b="0" i="0" u="none" strike="noStrike" spc="-100" dirty="0">
              <a:latin typeface="Pretendard Regular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D0CD310-4435-9B49-28B5-114CBE1E0B82}"/>
              </a:ext>
            </a:extLst>
          </p:cNvPr>
          <p:cNvSpPr txBox="1"/>
          <p:nvPr/>
        </p:nvSpPr>
        <p:spPr>
          <a:xfrm>
            <a:off x="1193800" y="3765306"/>
            <a:ext cx="7912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편의점 증가 시 </a:t>
            </a:r>
            <a:r>
              <a:rPr lang="ko-KR" altLang="en-US" sz="4400" spc="-100" dirty="0" err="1">
                <a:solidFill>
                  <a:srgbClr val="3E372E"/>
                </a:solidFill>
                <a:ea typeface="Pretendard ExtraBold"/>
              </a:rPr>
              <a:t>범죄율</a:t>
            </a:r>
            <a:r>
              <a:rPr lang="ko-KR" altLang="en-US" sz="4400" spc="-100" dirty="0">
                <a:solidFill>
                  <a:srgbClr val="3E372E"/>
                </a:solidFill>
                <a:ea typeface="Pretendard ExtraBold"/>
              </a:rPr>
              <a:t> 감소</a:t>
            </a:r>
            <a:r>
              <a:rPr lang="en-US" altLang="ko-KR" sz="4400" spc="-100" dirty="0">
                <a:solidFill>
                  <a:srgbClr val="3E372E"/>
                </a:solidFill>
                <a:ea typeface="Pretendard ExtraBold"/>
              </a:rPr>
              <a:t>?</a:t>
            </a:r>
            <a:endParaRPr lang="ko-KR" sz="4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09AE1CAA-F68B-6B14-5894-D76AE1CFD1FF}"/>
              </a:ext>
            </a:extLst>
          </p:cNvPr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3E372E"/>
                </a:solidFill>
                <a:ea typeface="Pretendard ExtraBold"/>
              </a:rPr>
              <a:t>가정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18B535-DA26-8E70-CDF3-CDD58018E659}"/>
              </a:ext>
            </a:extLst>
          </p:cNvPr>
          <p:cNvGrpSpPr/>
          <p:nvPr/>
        </p:nvGrpSpPr>
        <p:grpSpPr>
          <a:xfrm>
            <a:off x="5684685" y="2952872"/>
            <a:ext cx="7016603" cy="4324228"/>
            <a:chOff x="5684685" y="3455670"/>
            <a:chExt cx="7016603" cy="432422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08E827F-1E8B-4FE0-F117-C8E1850D84DF}"/>
                </a:ext>
              </a:extLst>
            </p:cNvPr>
            <p:cNvSpPr/>
            <p:nvPr/>
          </p:nvSpPr>
          <p:spPr>
            <a:xfrm>
              <a:off x="5848989" y="3455670"/>
              <a:ext cx="6615423" cy="4324228"/>
            </a:xfrm>
            <a:prstGeom prst="roundRect">
              <a:avLst>
                <a:gd name="adj" fmla="val 7645"/>
              </a:avLst>
            </a:prstGeom>
            <a:solidFill>
              <a:srgbClr val="C4AC88"/>
            </a:solidFill>
            <a:ln>
              <a:noFill/>
            </a:ln>
            <a:effectLst>
              <a:outerShdw blurRad="50800" dist="215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EB9BF7E7-CF26-6CA2-C137-0CCE7BA55014}"/>
                </a:ext>
              </a:extLst>
            </p:cNvPr>
            <p:cNvSpPr txBox="1"/>
            <p:nvPr/>
          </p:nvSpPr>
          <p:spPr>
            <a:xfrm>
              <a:off x="5684685" y="4689640"/>
              <a:ext cx="7016603" cy="1482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400" spc="-100" dirty="0">
                  <a:solidFill>
                    <a:srgbClr val="3E372E"/>
                  </a:solidFill>
                  <a:ea typeface="Pretendard ExtraBold"/>
                </a:rPr>
                <a:t>지역 별로 편의점 증가에 따라 범죄율이 상이할 것</a:t>
              </a:r>
              <a:r>
                <a:rPr lang="en-US" altLang="ko-KR" sz="4400" spc="-100" dirty="0">
                  <a:solidFill>
                    <a:srgbClr val="3E372E"/>
                  </a:solidFill>
                  <a:ea typeface="Pretendard ExtraBold"/>
                </a:rPr>
                <a:t>!</a:t>
              </a:r>
              <a:endParaRPr lang="ko-KR" sz="4400" b="0" i="0" u="none" strike="noStrike" spc="-100" dirty="0">
                <a:solidFill>
                  <a:srgbClr val="3E372E"/>
                </a:solidFill>
                <a:ea typeface="Pretendard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0537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B3A593"/>
                </a:solidFill>
                <a:latin typeface="Pretendard Regular"/>
              </a:rPr>
              <a:t>DATA CRAWLING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2489200"/>
            <a:ext cx="7696200" cy="642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476500"/>
            <a:ext cx="7696200" cy="6426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232900" y="6134100"/>
            <a:ext cx="7797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2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지역  이미지 개선으로 이어져</a:t>
            </a:r>
            <a:r>
              <a:rPr lang="en-US" altLang="ko-KR" sz="22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 </a:t>
            </a:r>
          </a:p>
          <a:p>
            <a:pPr lvl="0" algn="ctr">
              <a:lnSpc>
                <a:spcPct val="112050"/>
              </a:lnSpc>
            </a:pPr>
            <a:r>
              <a:rPr lang="ko-KR" altLang="en-US" sz="22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투자 유지와 관광 활성화 등에 기여</a:t>
            </a:r>
            <a:r>
              <a:rPr lang="en-US" altLang="ko-KR" sz="22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endParaRPr lang="en-US" sz="22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07500" y="5397500"/>
            <a:ext cx="7874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400" b="0" i="0" u="none" strike="noStrike" spc="-100" dirty="0">
                <a:solidFill>
                  <a:srgbClr val="3E372E"/>
                </a:solidFill>
                <a:ea typeface="Pretendard ExtraBold"/>
              </a:rPr>
              <a:t>지역 경제와 사회 발전에 기여</a:t>
            </a:r>
            <a:endParaRPr lang="ko-KR" sz="3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1900" y="6121400"/>
            <a:ext cx="7797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지역 주민의 삶의 질 향상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06500" y="5397500"/>
            <a:ext cx="7874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400" spc="-100" dirty="0">
                <a:solidFill>
                  <a:srgbClr val="3E372E"/>
                </a:solidFill>
                <a:ea typeface="Pretendard ExtraBold"/>
              </a:rPr>
              <a:t>안전성 증진</a:t>
            </a:r>
            <a:endParaRPr lang="ko-KR" sz="3400" b="0" i="0" u="none" strike="noStrike" spc="-1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952500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b="0" i="0" u="none" strike="noStrike" spc="-200" dirty="0">
                <a:solidFill>
                  <a:srgbClr val="3E372E"/>
                </a:solidFill>
                <a:ea typeface="Pretendard ExtraBold"/>
              </a:rPr>
              <a:t>기대 효과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pic>
        <p:nvPicPr>
          <p:cNvPr id="24" name="그래픽 23" descr="방패 선택 표시 윤곽선">
            <a:extLst>
              <a:ext uri="{FF2B5EF4-FFF2-40B4-BE49-F238E27FC236}">
                <a16:creationId xmlns:a16="http://schemas.microsoft.com/office/drawing/2014/main" id="{DF12B725-DA1E-B40F-B29F-3D155FA91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5800" y="4203700"/>
            <a:ext cx="1143000" cy="1143000"/>
          </a:xfrm>
          <a:prstGeom prst="rect">
            <a:avLst/>
          </a:prstGeom>
        </p:spPr>
      </p:pic>
      <p:pic>
        <p:nvPicPr>
          <p:cNvPr id="26" name="그래픽 25" descr="풍력 발전용 터빈 윤곽선">
            <a:extLst>
              <a:ext uri="{FF2B5EF4-FFF2-40B4-BE49-F238E27FC236}">
                <a16:creationId xmlns:a16="http://schemas.microsoft.com/office/drawing/2014/main" id="{F60DADCB-94AA-1679-DA93-84F70F1BD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96800" y="42291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0" y="5702300"/>
            <a:ext cx="3848100" cy="322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0" y="5702300"/>
            <a:ext cx="3848100" cy="322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700" y="6985000"/>
            <a:ext cx="6096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2900" y="72009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5702300"/>
            <a:ext cx="3848100" cy="321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985000"/>
            <a:ext cx="609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72009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5702300"/>
            <a:ext cx="3848100" cy="321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9723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0" y="71882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2476500"/>
            <a:ext cx="158369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6824" y="3124200"/>
            <a:ext cx="2754351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3E372E"/>
                </a:solidFill>
                <a:latin typeface="Pretendard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57400" y="1003300"/>
            <a:ext cx="2374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B3A593"/>
                </a:solidFill>
                <a:latin typeface="Pretendard Regular"/>
              </a:rPr>
              <a:t>DATA CRAWLING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20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편의점 개수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0" y="65278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요소</a:t>
            </a:r>
            <a:r>
              <a:rPr lang="en-US" sz="3000" b="0" i="0" u="none" strike="noStrike" spc="-100" dirty="0">
                <a:solidFill>
                  <a:srgbClr val="3E372E"/>
                </a:solidFill>
                <a:latin typeface="Pretendard Extra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20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가로등 수 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66300" y="6527800"/>
            <a:ext cx="280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요소</a:t>
            </a:r>
            <a:r>
              <a:rPr lang="en-US" sz="3000" b="0" i="0" u="none" strike="noStrike" spc="-100" dirty="0">
                <a:solidFill>
                  <a:srgbClr val="3E372E"/>
                </a:solidFill>
                <a:latin typeface="Pretendard Extra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19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4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CCTV</a:t>
            </a:r>
            <a:r>
              <a:rPr lang="ko-KR" altLang="en-US" sz="24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수량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37200" y="6527800"/>
            <a:ext cx="326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요소</a:t>
            </a:r>
            <a:r>
              <a:rPr lang="en-US" sz="3000" b="0" i="0" u="none" strike="noStrike" spc="-100" dirty="0">
                <a:solidFill>
                  <a:srgbClr val="3E372E"/>
                </a:solidFill>
                <a:latin typeface="Pretendard Extra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400" b="1" i="0" u="none" strike="noStrike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경찰서 수</a:t>
            </a:r>
            <a:endParaRPr lang="en-US" sz="24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62100" y="6527800"/>
            <a:ext cx="321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3E372E"/>
                </a:solidFill>
                <a:latin typeface="Pretendard ExtraBold"/>
                <a:ea typeface="Pretendard ExtraBold"/>
              </a:rPr>
              <a:t>요소</a:t>
            </a:r>
            <a:r>
              <a:rPr lang="en-US" sz="3000" b="0" i="0" u="none" strike="noStrike" spc="-100" dirty="0">
                <a:solidFill>
                  <a:srgbClr val="3E372E"/>
                </a:solidFill>
                <a:latin typeface="Pretendard Extra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1500" y="32258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00" dirty="0" err="1">
                <a:solidFill>
                  <a:srgbClr val="3E372E"/>
                </a:solidFill>
                <a:ea typeface="Pretendard Black"/>
              </a:rPr>
              <a:t>범죄율</a:t>
            </a:r>
            <a:endParaRPr lang="ko-KR" sz="2200" b="0" i="0" u="none" strike="noStrike" spc="-100" dirty="0">
              <a:solidFill>
                <a:srgbClr val="3E372E"/>
              </a:solidFill>
              <a:ea typeface="Pretendard Black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200" spc="-200" dirty="0">
                <a:solidFill>
                  <a:srgbClr val="3E372E"/>
                </a:solidFill>
                <a:ea typeface="Pretendard ExtraBold"/>
              </a:rPr>
              <a:t>데이터 수집</a:t>
            </a:r>
            <a:endParaRPr lang="ko-KR" sz="7200" b="0" i="0" u="none" strike="noStrike" spc="-200" dirty="0">
              <a:solidFill>
                <a:srgbClr val="3E372E"/>
              </a:solidFill>
              <a:ea typeface="Pretendard ExtraBold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05B5A4AE-DD5F-CFAF-A99D-F51A3CFAA00D}"/>
              </a:ext>
            </a:extLst>
          </p:cNvPr>
          <p:cNvSpPr txBox="1"/>
          <p:nvPr/>
        </p:nvSpPr>
        <p:spPr>
          <a:xfrm>
            <a:off x="6591300" y="4026108"/>
            <a:ext cx="5257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32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행정구역 별 </a:t>
            </a:r>
            <a:r>
              <a:rPr lang="ko-KR" altLang="en-US" sz="3200" b="1" spc="-100" dirty="0" err="1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범죄율</a:t>
            </a:r>
            <a:r>
              <a:rPr lang="ko-KR" altLang="en-US" sz="32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en-US" altLang="ko-KR" sz="32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/ </a:t>
            </a:r>
            <a:r>
              <a:rPr lang="ko-KR" altLang="en-US" sz="3200" b="1" spc="-100" dirty="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인구수</a:t>
            </a:r>
            <a:endParaRPr lang="en-US" sz="3200" b="1" i="0" u="none" strike="noStrike" spc="-100" dirty="0">
              <a:solidFill>
                <a:srgbClr val="3E372E">
                  <a:alpha val="80000"/>
                </a:srgbClr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1119</Words>
  <Application>Microsoft Office PowerPoint</Application>
  <PresentationFormat>사용자 지정</PresentationFormat>
  <Paragraphs>226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Calibri</vt:lpstr>
      <vt:lpstr>Pretendard ExtraBold</vt:lpstr>
      <vt:lpstr>Pretendard Regular</vt:lpstr>
      <vt:lpstr>notokr-regular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김주영</dc:creator>
  <cp:lastModifiedBy>유나 손</cp:lastModifiedBy>
  <cp:revision>42</cp:revision>
  <dcterms:created xsi:type="dcterms:W3CDTF">2006-08-16T00:00:00Z</dcterms:created>
  <dcterms:modified xsi:type="dcterms:W3CDTF">2024-12-23T07:06:34Z</dcterms:modified>
</cp:coreProperties>
</file>